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81" r:id="rId15"/>
    <p:sldId id="282" r:id="rId16"/>
    <p:sldId id="283" r:id="rId17"/>
    <p:sldId id="284" r:id="rId18"/>
    <p:sldId id="271" r:id="rId19"/>
    <p:sldId id="273" r:id="rId20"/>
    <p:sldId id="285" r:id="rId21"/>
    <p:sldId id="272" r:id="rId22"/>
    <p:sldId id="286" r:id="rId23"/>
    <p:sldId id="287" r:id="rId24"/>
    <p:sldId id="277" r:id="rId25"/>
    <p:sldId id="288" r:id="rId26"/>
    <p:sldId id="289" r:id="rId27"/>
    <p:sldId id="292" r:id="rId28"/>
    <p:sldId id="290" r:id="rId29"/>
    <p:sldId id="291" r:id="rId30"/>
    <p:sldId id="29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p:scale>
          <a:sx n="77" d="100"/>
          <a:sy n="77" d="100"/>
        </p:scale>
        <p:origin x="67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Break-Even Point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42788304963763"/>
          <c:y val="0.13453599725363483"/>
          <c:w val="0.86629168113180144"/>
          <c:h val="0.76466316494993558"/>
        </c:manualLayout>
      </c:layout>
      <c:scatterChart>
        <c:scatterStyle val="lineMarker"/>
        <c:varyColors val="0"/>
        <c:ser>
          <c:idx val="0"/>
          <c:order val="0"/>
          <c:tx>
            <c:strRef>
              <c:f>Sheet1!$E$1</c:f>
              <c:strCache>
                <c:ptCount val="1"/>
                <c:pt idx="0">
                  <c:v>Revenue</c:v>
                </c:pt>
              </c:strCache>
            </c:strRef>
          </c:tx>
          <c:spPr>
            <a:ln w="19050" cap="rnd">
              <a:solidFill>
                <a:schemeClr val="accent2"/>
              </a:solidFill>
              <a:round/>
            </a:ln>
            <a:effectLst/>
          </c:spPr>
          <c:marker>
            <c:symbol val="none"/>
          </c:marker>
          <c:xVal>
            <c:numRef>
              <c:f>Sheet1!$D$2:$D$11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Sheet1!$E$2:$E$11</c:f>
              <c:numCache>
                <c:formatCode>General</c:formatCode>
                <c:ptCount val="10"/>
                <c:pt idx="0">
                  <c:v>116784880</c:v>
                </c:pt>
                <c:pt idx="1">
                  <c:v>233569760</c:v>
                </c:pt>
                <c:pt idx="2">
                  <c:v>350354640</c:v>
                </c:pt>
                <c:pt idx="3">
                  <c:v>467139520</c:v>
                </c:pt>
                <c:pt idx="4">
                  <c:v>583924400</c:v>
                </c:pt>
                <c:pt idx="5">
                  <c:v>700709280</c:v>
                </c:pt>
                <c:pt idx="6">
                  <c:v>817494160</c:v>
                </c:pt>
                <c:pt idx="7">
                  <c:v>934279040</c:v>
                </c:pt>
                <c:pt idx="8">
                  <c:v>1051063920</c:v>
                </c:pt>
                <c:pt idx="9">
                  <c:v>1167848800</c:v>
                </c:pt>
              </c:numCache>
            </c:numRef>
          </c:yVal>
          <c:smooth val="0"/>
          <c:extLst>
            <c:ext xmlns:c16="http://schemas.microsoft.com/office/drawing/2014/chart" uri="{C3380CC4-5D6E-409C-BE32-E72D297353CC}">
              <c16:uniqueId val="{00000000-5DB4-4D6A-9343-F47294E7E64D}"/>
            </c:ext>
          </c:extLst>
        </c:ser>
        <c:ser>
          <c:idx val="1"/>
          <c:order val="1"/>
          <c:tx>
            <c:strRef>
              <c:f>Sheet1!$F$1</c:f>
              <c:strCache>
                <c:ptCount val="1"/>
                <c:pt idx="0">
                  <c:v>Fixed Cost</c:v>
                </c:pt>
              </c:strCache>
            </c:strRef>
          </c:tx>
          <c:spPr>
            <a:ln w="19050" cap="rnd">
              <a:solidFill>
                <a:schemeClr val="accent4"/>
              </a:solidFill>
              <a:round/>
            </a:ln>
            <a:effectLst/>
          </c:spPr>
          <c:marker>
            <c:symbol val="none"/>
          </c:marker>
          <c:xVal>
            <c:numRef>
              <c:f>Sheet1!$D$2:$D$11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Sheet1!$F$2:$F$11</c:f>
              <c:numCache>
                <c:formatCode>General</c:formatCode>
                <c:ptCount val="10"/>
                <c:pt idx="0">
                  <c:v>800000000</c:v>
                </c:pt>
                <c:pt idx="1">
                  <c:v>800000000</c:v>
                </c:pt>
                <c:pt idx="2">
                  <c:v>800000000</c:v>
                </c:pt>
                <c:pt idx="3">
                  <c:v>800000000</c:v>
                </c:pt>
                <c:pt idx="4">
                  <c:v>800000000</c:v>
                </c:pt>
                <c:pt idx="5">
                  <c:v>800000000</c:v>
                </c:pt>
                <c:pt idx="6">
                  <c:v>800000000</c:v>
                </c:pt>
                <c:pt idx="7">
                  <c:v>800000000</c:v>
                </c:pt>
                <c:pt idx="8">
                  <c:v>800000000</c:v>
                </c:pt>
                <c:pt idx="9">
                  <c:v>800000000</c:v>
                </c:pt>
              </c:numCache>
            </c:numRef>
          </c:yVal>
          <c:smooth val="0"/>
          <c:extLst>
            <c:ext xmlns:c16="http://schemas.microsoft.com/office/drawing/2014/chart" uri="{C3380CC4-5D6E-409C-BE32-E72D297353CC}">
              <c16:uniqueId val="{00000001-5DB4-4D6A-9343-F47294E7E64D}"/>
            </c:ext>
          </c:extLst>
        </c:ser>
        <c:ser>
          <c:idx val="2"/>
          <c:order val="2"/>
          <c:tx>
            <c:strRef>
              <c:f>Sheet1!$G$1</c:f>
              <c:strCache>
                <c:ptCount val="1"/>
                <c:pt idx="0">
                  <c:v>Total cost</c:v>
                </c:pt>
              </c:strCache>
            </c:strRef>
          </c:tx>
          <c:spPr>
            <a:ln w="19050" cap="rnd">
              <a:solidFill>
                <a:schemeClr val="accent6"/>
              </a:solidFill>
              <a:round/>
            </a:ln>
            <a:effectLst/>
          </c:spPr>
          <c:marker>
            <c:symbol val="none"/>
          </c:marker>
          <c:xVal>
            <c:numRef>
              <c:f>Sheet1!$D$2:$D$11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Sheet1!$G$2:$G$11</c:f>
              <c:numCache>
                <c:formatCode>General</c:formatCode>
                <c:ptCount val="10"/>
                <c:pt idx="0">
                  <c:v>803600000</c:v>
                </c:pt>
                <c:pt idx="1">
                  <c:v>807200000</c:v>
                </c:pt>
                <c:pt idx="2">
                  <c:v>810800000</c:v>
                </c:pt>
                <c:pt idx="3">
                  <c:v>814400000</c:v>
                </c:pt>
                <c:pt idx="4">
                  <c:v>818000000</c:v>
                </c:pt>
                <c:pt idx="5">
                  <c:v>821600000</c:v>
                </c:pt>
                <c:pt idx="6">
                  <c:v>825200000</c:v>
                </c:pt>
                <c:pt idx="7">
                  <c:v>828800000</c:v>
                </c:pt>
                <c:pt idx="8">
                  <c:v>832400000</c:v>
                </c:pt>
                <c:pt idx="9">
                  <c:v>836000000</c:v>
                </c:pt>
              </c:numCache>
            </c:numRef>
          </c:yVal>
          <c:smooth val="0"/>
          <c:extLst>
            <c:ext xmlns:c16="http://schemas.microsoft.com/office/drawing/2014/chart" uri="{C3380CC4-5D6E-409C-BE32-E72D297353CC}">
              <c16:uniqueId val="{00000002-5DB4-4D6A-9343-F47294E7E64D}"/>
            </c:ext>
          </c:extLst>
        </c:ser>
        <c:dLbls>
          <c:showLegendKey val="0"/>
          <c:showVal val="0"/>
          <c:showCatName val="0"/>
          <c:showSerName val="0"/>
          <c:showPercent val="0"/>
          <c:showBubbleSize val="0"/>
        </c:dLbls>
        <c:axId val="1942136800"/>
        <c:axId val="1705331984"/>
      </c:scatterChart>
      <c:valAx>
        <c:axId val="1942136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5331984"/>
        <c:crosses val="autoZero"/>
        <c:crossBetween val="midCat"/>
      </c:valAx>
      <c:valAx>
        <c:axId val="1705331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21368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C8254-78EC-4B15-AACF-C22D78F8C3FD}" type="doc">
      <dgm:prSet loTypeId="urn:microsoft.com/office/officeart/2005/8/layout/process2" loCatId="process" qsTypeId="urn:microsoft.com/office/officeart/2005/8/quickstyle/simple1" qsCatId="simple" csTypeId="urn:microsoft.com/office/officeart/2005/8/colors/accent4_1" csCatId="accent4" phldr="1"/>
      <dgm:spPr/>
    </dgm:pt>
    <dgm:pt modelId="{2A905090-01E0-4971-B1F8-CDE828E8CE06}">
      <dgm:prSet phldrT="[Text]" custT="1"/>
      <dgm:spPr/>
      <dgm:t>
        <a:bodyPr/>
        <a:lstStyle/>
        <a:p>
          <a:r>
            <a:rPr lang="en-US" sz="2400" dirty="0"/>
            <a:t>One time investment</a:t>
          </a:r>
        </a:p>
      </dgm:t>
    </dgm:pt>
    <dgm:pt modelId="{2247A9D1-2F1B-4756-8BAF-FFF8B3A169DE}" type="parTrans" cxnId="{DE4B1C6B-2E53-4FE2-B060-CB1FC6800811}">
      <dgm:prSet/>
      <dgm:spPr/>
      <dgm:t>
        <a:bodyPr/>
        <a:lstStyle/>
        <a:p>
          <a:endParaRPr lang="en-US" sz="1000"/>
        </a:p>
      </dgm:t>
    </dgm:pt>
    <dgm:pt modelId="{BF5BCE3A-EC2F-4605-AA2D-756B5AA54527}" type="sibTrans" cxnId="{DE4B1C6B-2E53-4FE2-B060-CB1FC6800811}">
      <dgm:prSet custT="1"/>
      <dgm:spPr/>
      <dgm:t>
        <a:bodyPr/>
        <a:lstStyle/>
        <a:p>
          <a:endParaRPr lang="en-US" sz="1000"/>
        </a:p>
      </dgm:t>
    </dgm:pt>
    <dgm:pt modelId="{5CB28B8E-4E9E-4630-93DD-D1A2517E0710}">
      <dgm:prSet phldrT="[Text]" custT="1"/>
      <dgm:spPr/>
      <dgm:t>
        <a:bodyPr/>
        <a:lstStyle/>
        <a:p>
          <a:r>
            <a:rPr lang="en-US" sz="2400" dirty="0"/>
            <a:t>“Recyclable Products Marketing” under Government supervision </a:t>
          </a:r>
        </a:p>
      </dgm:t>
    </dgm:pt>
    <dgm:pt modelId="{5C5D4278-F033-4913-850A-4CFABC9A0819}" type="parTrans" cxnId="{A7B309E6-8E0E-4E90-9A99-2283C948B026}">
      <dgm:prSet/>
      <dgm:spPr/>
      <dgm:t>
        <a:bodyPr/>
        <a:lstStyle/>
        <a:p>
          <a:endParaRPr lang="en-US" sz="1000"/>
        </a:p>
      </dgm:t>
    </dgm:pt>
    <dgm:pt modelId="{EF8ED089-02A2-4005-B298-BCA1989F2647}" type="sibTrans" cxnId="{A7B309E6-8E0E-4E90-9A99-2283C948B026}">
      <dgm:prSet custT="1"/>
      <dgm:spPr/>
      <dgm:t>
        <a:bodyPr/>
        <a:lstStyle/>
        <a:p>
          <a:endParaRPr lang="en-US" sz="1000"/>
        </a:p>
      </dgm:t>
    </dgm:pt>
    <dgm:pt modelId="{8FCAA411-A9E6-4A03-A10A-38BDA518E72C}">
      <dgm:prSet phldrT="[Text]" custT="1"/>
      <dgm:spPr/>
      <dgm:t>
        <a:bodyPr/>
        <a:lstStyle/>
        <a:p>
          <a:r>
            <a:rPr lang="en-US" sz="2400" dirty="0"/>
            <a:t>Transportation cost reduction</a:t>
          </a:r>
        </a:p>
      </dgm:t>
    </dgm:pt>
    <dgm:pt modelId="{DD90F997-3FE8-4C6A-9D87-DF3A1398CDF7}" type="parTrans" cxnId="{4BF65FD6-9BD3-4D78-B7E6-5C08BF9736BC}">
      <dgm:prSet/>
      <dgm:spPr/>
      <dgm:t>
        <a:bodyPr/>
        <a:lstStyle/>
        <a:p>
          <a:endParaRPr lang="en-US" sz="1000"/>
        </a:p>
      </dgm:t>
    </dgm:pt>
    <dgm:pt modelId="{62A8B2C9-A08D-4C19-AA67-B6463CBFE14C}" type="sibTrans" cxnId="{4BF65FD6-9BD3-4D78-B7E6-5C08BF9736BC}">
      <dgm:prSet/>
      <dgm:spPr/>
      <dgm:t>
        <a:bodyPr/>
        <a:lstStyle/>
        <a:p>
          <a:endParaRPr lang="en-US" sz="1000"/>
        </a:p>
      </dgm:t>
    </dgm:pt>
    <dgm:pt modelId="{216ABA1A-97DD-4375-8E43-66B6700BF03A}" type="pres">
      <dgm:prSet presAssocID="{544C8254-78EC-4B15-AACF-C22D78F8C3FD}" presName="linearFlow" presStyleCnt="0">
        <dgm:presLayoutVars>
          <dgm:resizeHandles val="exact"/>
        </dgm:presLayoutVars>
      </dgm:prSet>
      <dgm:spPr/>
    </dgm:pt>
    <dgm:pt modelId="{83CAD71C-4764-4E64-806C-FBB7C63029EB}" type="pres">
      <dgm:prSet presAssocID="{2A905090-01E0-4971-B1F8-CDE828E8CE06}" presName="node" presStyleLbl="node1" presStyleIdx="0" presStyleCnt="3" custScaleX="245969">
        <dgm:presLayoutVars>
          <dgm:bulletEnabled val="1"/>
        </dgm:presLayoutVars>
      </dgm:prSet>
      <dgm:spPr/>
    </dgm:pt>
    <dgm:pt modelId="{AA857BBE-5778-4ABC-9B18-152FC5C7E701}" type="pres">
      <dgm:prSet presAssocID="{BF5BCE3A-EC2F-4605-AA2D-756B5AA54527}" presName="sibTrans" presStyleLbl="sibTrans2D1" presStyleIdx="0" presStyleCnt="2"/>
      <dgm:spPr/>
    </dgm:pt>
    <dgm:pt modelId="{75115E77-3261-4F2B-B9D9-AEA8249A87CE}" type="pres">
      <dgm:prSet presAssocID="{BF5BCE3A-EC2F-4605-AA2D-756B5AA54527}" presName="connectorText" presStyleLbl="sibTrans2D1" presStyleIdx="0" presStyleCnt="2"/>
      <dgm:spPr/>
    </dgm:pt>
    <dgm:pt modelId="{2ADF0D39-F014-48FC-85D8-6A1F86EEEDFA}" type="pres">
      <dgm:prSet presAssocID="{5CB28B8E-4E9E-4630-93DD-D1A2517E0710}" presName="node" presStyleLbl="node1" presStyleIdx="1" presStyleCnt="3" custScaleX="245154">
        <dgm:presLayoutVars>
          <dgm:bulletEnabled val="1"/>
        </dgm:presLayoutVars>
      </dgm:prSet>
      <dgm:spPr/>
    </dgm:pt>
    <dgm:pt modelId="{EFCB7E89-5C91-40FB-8612-6B48CCCAF818}" type="pres">
      <dgm:prSet presAssocID="{EF8ED089-02A2-4005-B298-BCA1989F2647}" presName="sibTrans" presStyleLbl="sibTrans2D1" presStyleIdx="1" presStyleCnt="2"/>
      <dgm:spPr/>
    </dgm:pt>
    <dgm:pt modelId="{CD5845D5-D7D6-4C55-9597-9AB11F1476A3}" type="pres">
      <dgm:prSet presAssocID="{EF8ED089-02A2-4005-B298-BCA1989F2647}" presName="connectorText" presStyleLbl="sibTrans2D1" presStyleIdx="1" presStyleCnt="2"/>
      <dgm:spPr/>
    </dgm:pt>
    <dgm:pt modelId="{5362500B-A356-487E-893F-773211638962}" type="pres">
      <dgm:prSet presAssocID="{8FCAA411-A9E6-4A03-A10A-38BDA518E72C}" presName="node" presStyleLbl="node1" presStyleIdx="2" presStyleCnt="3" custScaleX="241078">
        <dgm:presLayoutVars>
          <dgm:bulletEnabled val="1"/>
        </dgm:presLayoutVars>
      </dgm:prSet>
      <dgm:spPr/>
    </dgm:pt>
  </dgm:ptLst>
  <dgm:cxnLst>
    <dgm:cxn modelId="{084AF419-FC77-4EE3-9B9D-43B9BB4E3D4B}" type="presOf" srcId="{2A905090-01E0-4971-B1F8-CDE828E8CE06}" destId="{83CAD71C-4764-4E64-806C-FBB7C63029EB}" srcOrd="0" destOrd="0" presId="urn:microsoft.com/office/officeart/2005/8/layout/process2"/>
    <dgm:cxn modelId="{06525D33-F5E4-4B80-8D6E-CEBB4B94DDB1}" type="presOf" srcId="{BF5BCE3A-EC2F-4605-AA2D-756B5AA54527}" destId="{75115E77-3261-4F2B-B9D9-AEA8249A87CE}" srcOrd="1" destOrd="0" presId="urn:microsoft.com/office/officeart/2005/8/layout/process2"/>
    <dgm:cxn modelId="{DE4B1C6B-2E53-4FE2-B060-CB1FC6800811}" srcId="{544C8254-78EC-4B15-AACF-C22D78F8C3FD}" destId="{2A905090-01E0-4971-B1F8-CDE828E8CE06}" srcOrd="0" destOrd="0" parTransId="{2247A9D1-2F1B-4756-8BAF-FFF8B3A169DE}" sibTransId="{BF5BCE3A-EC2F-4605-AA2D-756B5AA54527}"/>
    <dgm:cxn modelId="{8631A177-6B4D-4CE6-993A-7DB29BE8A290}" type="presOf" srcId="{EF8ED089-02A2-4005-B298-BCA1989F2647}" destId="{EFCB7E89-5C91-40FB-8612-6B48CCCAF818}" srcOrd="0" destOrd="0" presId="urn:microsoft.com/office/officeart/2005/8/layout/process2"/>
    <dgm:cxn modelId="{A77FABA9-0669-4B7F-8BA6-D21D7993915F}" type="presOf" srcId="{8FCAA411-A9E6-4A03-A10A-38BDA518E72C}" destId="{5362500B-A356-487E-893F-773211638962}" srcOrd="0" destOrd="0" presId="urn:microsoft.com/office/officeart/2005/8/layout/process2"/>
    <dgm:cxn modelId="{91B145B8-AE77-4536-95AC-82CB12EC71B0}" type="presOf" srcId="{544C8254-78EC-4B15-AACF-C22D78F8C3FD}" destId="{216ABA1A-97DD-4375-8E43-66B6700BF03A}" srcOrd="0" destOrd="0" presId="urn:microsoft.com/office/officeart/2005/8/layout/process2"/>
    <dgm:cxn modelId="{7C7663BA-B5D5-4AC7-A1B7-D876DC80F486}" type="presOf" srcId="{BF5BCE3A-EC2F-4605-AA2D-756B5AA54527}" destId="{AA857BBE-5778-4ABC-9B18-152FC5C7E701}" srcOrd="0" destOrd="0" presId="urn:microsoft.com/office/officeart/2005/8/layout/process2"/>
    <dgm:cxn modelId="{66474EC4-9EC0-4268-9E5A-F9993E7FC8B2}" type="presOf" srcId="{5CB28B8E-4E9E-4630-93DD-D1A2517E0710}" destId="{2ADF0D39-F014-48FC-85D8-6A1F86EEEDFA}" srcOrd="0" destOrd="0" presId="urn:microsoft.com/office/officeart/2005/8/layout/process2"/>
    <dgm:cxn modelId="{4BF65FD6-9BD3-4D78-B7E6-5C08BF9736BC}" srcId="{544C8254-78EC-4B15-AACF-C22D78F8C3FD}" destId="{8FCAA411-A9E6-4A03-A10A-38BDA518E72C}" srcOrd="2" destOrd="0" parTransId="{DD90F997-3FE8-4C6A-9D87-DF3A1398CDF7}" sibTransId="{62A8B2C9-A08D-4C19-AA67-B6463CBFE14C}"/>
    <dgm:cxn modelId="{815C16D8-FE80-4F77-805F-3E1FA3310C2D}" type="presOf" srcId="{EF8ED089-02A2-4005-B298-BCA1989F2647}" destId="{CD5845D5-D7D6-4C55-9597-9AB11F1476A3}" srcOrd="1" destOrd="0" presId="urn:microsoft.com/office/officeart/2005/8/layout/process2"/>
    <dgm:cxn modelId="{A7B309E6-8E0E-4E90-9A99-2283C948B026}" srcId="{544C8254-78EC-4B15-AACF-C22D78F8C3FD}" destId="{5CB28B8E-4E9E-4630-93DD-D1A2517E0710}" srcOrd="1" destOrd="0" parTransId="{5C5D4278-F033-4913-850A-4CFABC9A0819}" sibTransId="{EF8ED089-02A2-4005-B298-BCA1989F2647}"/>
    <dgm:cxn modelId="{2A65FC85-A224-49DF-8BE9-F456D8F99EE0}" type="presParOf" srcId="{216ABA1A-97DD-4375-8E43-66B6700BF03A}" destId="{83CAD71C-4764-4E64-806C-FBB7C63029EB}" srcOrd="0" destOrd="0" presId="urn:microsoft.com/office/officeart/2005/8/layout/process2"/>
    <dgm:cxn modelId="{5A9EA0EB-2997-41A9-817E-0356102A67A4}" type="presParOf" srcId="{216ABA1A-97DD-4375-8E43-66B6700BF03A}" destId="{AA857BBE-5778-4ABC-9B18-152FC5C7E701}" srcOrd="1" destOrd="0" presId="urn:microsoft.com/office/officeart/2005/8/layout/process2"/>
    <dgm:cxn modelId="{A2D3CC31-40BE-4231-82B9-765ADE02BB67}" type="presParOf" srcId="{AA857BBE-5778-4ABC-9B18-152FC5C7E701}" destId="{75115E77-3261-4F2B-B9D9-AEA8249A87CE}" srcOrd="0" destOrd="0" presId="urn:microsoft.com/office/officeart/2005/8/layout/process2"/>
    <dgm:cxn modelId="{9D6BC7F3-CE32-454A-8517-988FAFE1F95E}" type="presParOf" srcId="{216ABA1A-97DD-4375-8E43-66B6700BF03A}" destId="{2ADF0D39-F014-48FC-85D8-6A1F86EEEDFA}" srcOrd="2" destOrd="0" presId="urn:microsoft.com/office/officeart/2005/8/layout/process2"/>
    <dgm:cxn modelId="{2A872BFB-526D-4F34-9D6B-21357BF461EE}" type="presParOf" srcId="{216ABA1A-97DD-4375-8E43-66B6700BF03A}" destId="{EFCB7E89-5C91-40FB-8612-6B48CCCAF818}" srcOrd="3" destOrd="0" presId="urn:microsoft.com/office/officeart/2005/8/layout/process2"/>
    <dgm:cxn modelId="{499B04A6-1669-45CC-AF9E-56B4667EAF7C}" type="presParOf" srcId="{EFCB7E89-5C91-40FB-8612-6B48CCCAF818}" destId="{CD5845D5-D7D6-4C55-9597-9AB11F1476A3}" srcOrd="0" destOrd="0" presId="urn:microsoft.com/office/officeart/2005/8/layout/process2"/>
    <dgm:cxn modelId="{48E1E14B-0DE4-4148-ADBD-4A65C5A91D4F}" type="presParOf" srcId="{216ABA1A-97DD-4375-8E43-66B6700BF03A}" destId="{5362500B-A356-487E-893F-77321163896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66214F-56C1-4C09-90A2-C4DC6FA5A5FA}" type="doc">
      <dgm:prSet loTypeId="urn:microsoft.com/office/officeart/2011/layout/TabList" loCatId="list" qsTypeId="urn:microsoft.com/office/officeart/2005/8/quickstyle/simple3" qsCatId="simple" csTypeId="urn:microsoft.com/office/officeart/2005/8/colors/colorful2" csCatId="colorful" phldr="1"/>
      <dgm:spPr/>
      <dgm:t>
        <a:bodyPr/>
        <a:lstStyle/>
        <a:p>
          <a:endParaRPr lang="en-US"/>
        </a:p>
      </dgm:t>
    </dgm:pt>
    <dgm:pt modelId="{C60BDFE7-4D82-4B4D-92E0-80FD8FFD21B6}">
      <dgm:prSet phldrT="[Text]"/>
      <dgm:spPr/>
      <dgm:t>
        <a:bodyPr/>
        <a:lstStyle/>
        <a:p>
          <a:r>
            <a:rPr lang="en-US" dirty="0"/>
            <a:t>Recycle &amp; Reuse</a:t>
          </a:r>
        </a:p>
      </dgm:t>
    </dgm:pt>
    <dgm:pt modelId="{C64E149F-D794-43BF-8086-3A0F9CA03391}" type="parTrans" cxnId="{B07C184F-DBB0-436A-85C1-25BA0345819D}">
      <dgm:prSet/>
      <dgm:spPr/>
      <dgm:t>
        <a:bodyPr/>
        <a:lstStyle/>
        <a:p>
          <a:endParaRPr lang="en-US"/>
        </a:p>
      </dgm:t>
    </dgm:pt>
    <dgm:pt modelId="{AB19A20C-45A8-447D-8799-9CC7D9BAD585}" type="sibTrans" cxnId="{B07C184F-DBB0-436A-85C1-25BA0345819D}">
      <dgm:prSet/>
      <dgm:spPr/>
      <dgm:t>
        <a:bodyPr/>
        <a:lstStyle/>
        <a:p>
          <a:endParaRPr lang="en-US"/>
        </a:p>
      </dgm:t>
    </dgm:pt>
    <dgm:pt modelId="{DF4C9611-9A11-4CDA-8965-F2419BEA8EF9}">
      <dgm:prSet phldrT="[Text]"/>
      <dgm:spPr/>
      <dgm:t>
        <a:bodyPr/>
        <a:lstStyle/>
        <a:p>
          <a:r>
            <a:rPr lang="en-US" dirty="0"/>
            <a:t>Environment Friendly</a:t>
          </a:r>
        </a:p>
      </dgm:t>
    </dgm:pt>
    <dgm:pt modelId="{77439FAC-996F-47FC-891D-DD06F53FC684}" type="parTrans" cxnId="{3E167CC2-DDC9-4E75-AD81-7C639E0880E4}">
      <dgm:prSet/>
      <dgm:spPr/>
      <dgm:t>
        <a:bodyPr/>
        <a:lstStyle/>
        <a:p>
          <a:endParaRPr lang="en-US"/>
        </a:p>
      </dgm:t>
    </dgm:pt>
    <dgm:pt modelId="{372D4CD5-BC76-401D-B11D-7D9E88CE183C}" type="sibTrans" cxnId="{3E167CC2-DDC9-4E75-AD81-7C639E0880E4}">
      <dgm:prSet/>
      <dgm:spPr/>
      <dgm:t>
        <a:bodyPr/>
        <a:lstStyle/>
        <a:p>
          <a:endParaRPr lang="en-US"/>
        </a:p>
      </dgm:t>
    </dgm:pt>
    <dgm:pt modelId="{F89DDAC5-457D-4BC3-8D23-B54B74064F15}">
      <dgm:prSet phldrT="[Text]" custT="1"/>
      <dgm:spPr/>
      <dgm:t>
        <a:bodyPr/>
        <a:lstStyle/>
        <a:p>
          <a:r>
            <a:rPr lang="en-US" sz="2200" dirty="0"/>
            <a:t>Eliminates Odor &amp; Smoke</a:t>
          </a:r>
        </a:p>
      </dgm:t>
    </dgm:pt>
    <dgm:pt modelId="{9C1187BB-CDCA-4BF6-BFBC-6440549E32B2}" type="parTrans" cxnId="{E8BBD126-7722-45D8-B99A-407A645289B5}">
      <dgm:prSet/>
      <dgm:spPr/>
      <dgm:t>
        <a:bodyPr/>
        <a:lstStyle/>
        <a:p>
          <a:endParaRPr lang="en-US"/>
        </a:p>
      </dgm:t>
    </dgm:pt>
    <dgm:pt modelId="{056FC714-4092-4241-8E10-A13ADEC42E35}" type="sibTrans" cxnId="{E8BBD126-7722-45D8-B99A-407A645289B5}">
      <dgm:prSet/>
      <dgm:spPr/>
      <dgm:t>
        <a:bodyPr/>
        <a:lstStyle/>
        <a:p>
          <a:endParaRPr lang="en-US"/>
        </a:p>
      </dgm:t>
    </dgm:pt>
    <dgm:pt modelId="{4560BF6A-EA60-4002-9355-4FEBE8D50865}">
      <dgm:prSet phldrT="[Text]"/>
      <dgm:spPr/>
      <dgm:t>
        <a:bodyPr/>
        <a:lstStyle/>
        <a:p>
          <a:r>
            <a:rPr lang="en-US" dirty="0"/>
            <a:t>Reduced Stress on Landfill</a:t>
          </a:r>
        </a:p>
      </dgm:t>
    </dgm:pt>
    <dgm:pt modelId="{6A1963C5-4BF5-45F4-88D4-6A3BBB5654CF}" type="parTrans" cxnId="{13E423DB-0BC3-42C0-A5D9-E0D0CB45DC29}">
      <dgm:prSet/>
      <dgm:spPr/>
      <dgm:t>
        <a:bodyPr/>
        <a:lstStyle/>
        <a:p>
          <a:endParaRPr lang="en-US"/>
        </a:p>
      </dgm:t>
    </dgm:pt>
    <dgm:pt modelId="{6F6CE348-366A-4AFB-86EF-0420AB6BA211}" type="sibTrans" cxnId="{13E423DB-0BC3-42C0-A5D9-E0D0CB45DC29}">
      <dgm:prSet/>
      <dgm:spPr/>
      <dgm:t>
        <a:bodyPr/>
        <a:lstStyle/>
        <a:p>
          <a:endParaRPr lang="en-US"/>
        </a:p>
      </dgm:t>
    </dgm:pt>
    <dgm:pt modelId="{7CA5055E-67CB-4E80-8DFF-BB62A430AF8B}">
      <dgm:prSet phldrT="[Text]" custT="1"/>
      <dgm:spPr/>
      <dgm:t>
        <a:bodyPr/>
        <a:lstStyle/>
        <a:p>
          <a:r>
            <a:rPr lang="en-US" sz="2200" dirty="0"/>
            <a:t>Eliminates Non-decomposable Wastes </a:t>
          </a:r>
        </a:p>
      </dgm:t>
    </dgm:pt>
    <dgm:pt modelId="{22DCF82B-9453-4CFA-9E18-C7BE2AA225A1}" type="parTrans" cxnId="{DB5F8EF0-279A-4E9C-B3F1-027AFFBD351C}">
      <dgm:prSet/>
      <dgm:spPr/>
      <dgm:t>
        <a:bodyPr/>
        <a:lstStyle/>
        <a:p>
          <a:endParaRPr lang="en-US"/>
        </a:p>
      </dgm:t>
    </dgm:pt>
    <dgm:pt modelId="{6E03B51E-425C-469C-8D5C-07AF899491E8}" type="sibTrans" cxnId="{DB5F8EF0-279A-4E9C-B3F1-027AFFBD351C}">
      <dgm:prSet/>
      <dgm:spPr/>
      <dgm:t>
        <a:bodyPr/>
        <a:lstStyle/>
        <a:p>
          <a:endParaRPr lang="en-US"/>
        </a:p>
      </dgm:t>
    </dgm:pt>
    <dgm:pt modelId="{38ECC8E1-3BFB-4976-BE6F-2234F2741653}">
      <dgm:prSet phldrT="[Text]"/>
      <dgm:spPr/>
      <dgm:t>
        <a:bodyPr/>
        <a:lstStyle/>
        <a:p>
          <a:r>
            <a:rPr lang="en-US" dirty="0"/>
            <a:t>Opportunity for new income source </a:t>
          </a:r>
        </a:p>
      </dgm:t>
    </dgm:pt>
    <dgm:pt modelId="{EDE54E06-B4DB-4FA5-BA30-AA56CBFBD047}" type="sibTrans" cxnId="{E64F897E-BA52-4638-BE1C-BC8C08A00919}">
      <dgm:prSet/>
      <dgm:spPr/>
      <dgm:t>
        <a:bodyPr/>
        <a:lstStyle/>
        <a:p>
          <a:endParaRPr lang="en-US"/>
        </a:p>
      </dgm:t>
    </dgm:pt>
    <dgm:pt modelId="{1C5DC76E-E557-4DB7-B6A9-2BC3E445BC33}" type="parTrans" cxnId="{E64F897E-BA52-4638-BE1C-BC8C08A00919}">
      <dgm:prSet/>
      <dgm:spPr/>
      <dgm:t>
        <a:bodyPr/>
        <a:lstStyle/>
        <a:p>
          <a:endParaRPr lang="en-US"/>
        </a:p>
      </dgm:t>
    </dgm:pt>
    <dgm:pt modelId="{EBF7C6D1-13D9-4F66-BBDF-ACCA3DEFBFB4}" type="pres">
      <dgm:prSet presAssocID="{EC66214F-56C1-4C09-90A2-C4DC6FA5A5FA}" presName="Name0" presStyleCnt="0">
        <dgm:presLayoutVars>
          <dgm:chMax/>
          <dgm:chPref val="3"/>
          <dgm:dir/>
          <dgm:animOne val="branch"/>
          <dgm:animLvl val="lvl"/>
        </dgm:presLayoutVars>
      </dgm:prSet>
      <dgm:spPr/>
    </dgm:pt>
    <dgm:pt modelId="{9720445A-AC1F-4E53-B47C-6DAED382B778}" type="pres">
      <dgm:prSet presAssocID="{C60BDFE7-4D82-4B4D-92E0-80FD8FFD21B6}" presName="composite" presStyleCnt="0"/>
      <dgm:spPr/>
    </dgm:pt>
    <dgm:pt modelId="{5E5B9840-919E-488B-A0CF-F8690717D91E}" type="pres">
      <dgm:prSet presAssocID="{C60BDFE7-4D82-4B4D-92E0-80FD8FFD21B6}" presName="FirstChild" presStyleLbl="revTx" presStyleIdx="0" presStyleCnt="3">
        <dgm:presLayoutVars>
          <dgm:chMax val="0"/>
          <dgm:chPref val="0"/>
          <dgm:bulletEnabled val="1"/>
        </dgm:presLayoutVars>
      </dgm:prSet>
      <dgm:spPr/>
    </dgm:pt>
    <dgm:pt modelId="{5BAC93B3-C0EA-4C4E-8403-89C7D6FD8AAD}" type="pres">
      <dgm:prSet presAssocID="{C60BDFE7-4D82-4B4D-92E0-80FD8FFD21B6}" presName="Parent" presStyleLbl="alignNode1" presStyleIdx="0" presStyleCnt="3">
        <dgm:presLayoutVars>
          <dgm:chMax val="3"/>
          <dgm:chPref val="3"/>
          <dgm:bulletEnabled val="1"/>
        </dgm:presLayoutVars>
      </dgm:prSet>
      <dgm:spPr/>
    </dgm:pt>
    <dgm:pt modelId="{8399DD1A-2CC4-41F3-90F7-36FF47B8BABC}" type="pres">
      <dgm:prSet presAssocID="{C60BDFE7-4D82-4B4D-92E0-80FD8FFD21B6}" presName="Accent" presStyleLbl="parChTrans1D1" presStyleIdx="0" presStyleCnt="3"/>
      <dgm:spPr/>
    </dgm:pt>
    <dgm:pt modelId="{8D1C687B-B82A-4EA2-B7A1-E36B7C8868B2}" type="pres">
      <dgm:prSet presAssocID="{AB19A20C-45A8-447D-8799-9CC7D9BAD585}" presName="sibTrans" presStyleCnt="0"/>
      <dgm:spPr/>
    </dgm:pt>
    <dgm:pt modelId="{29D5F6C7-D533-4061-B790-2F765EFDE170}" type="pres">
      <dgm:prSet presAssocID="{DF4C9611-9A11-4CDA-8965-F2419BEA8EF9}" presName="composite" presStyleCnt="0"/>
      <dgm:spPr/>
    </dgm:pt>
    <dgm:pt modelId="{59463D88-F626-4631-AF1C-3EFD77A3AD81}" type="pres">
      <dgm:prSet presAssocID="{DF4C9611-9A11-4CDA-8965-F2419BEA8EF9}" presName="FirstChild" presStyleLbl="revTx" presStyleIdx="1" presStyleCnt="3">
        <dgm:presLayoutVars>
          <dgm:chMax val="0"/>
          <dgm:chPref val="0"/>
          <dgm:bulletEnabled val="1"/>
        </dgm:presLayoutVars>
      </dgm:prSet>
      <dgm:spPr/>
    </dgm:pt>
    <dgm:pt modelId="{DAE4A73E-BE14-4BED-9F79-F42A9682584B}" type="pres">
      <dgm:prSet presAssocID="{DF4C9611-9A11-4CDA-8965-F2419BEA8EF9}" presName="Parent" presStyleLbl="alignNode1" presStyleIdx="1" presStyleCnt="3">
        <dgm:presLayoutVars>
          <dgm:chMax val="3"/>
          <dgm:chPref val="3"/>
          <dgm:bulletEnabled val="1"/>
        </dgm:presLayoutVars>
      </dgm:prSet>
      <dgm:spPr/>
    </dgm:pt>
    <dgm:pt modelId="{25F0CDA0-59CE-403E-8627-2F51D55B6AFF}" type="pres">
      <dgm:prSet presAssocID="{DF4C9611-9A11-4CDA-8965-F2419BEA8EF9}" presName="Accent" presStyleLbl="parChTrans1D1" presStyleIdx="1" presStyleCnt="3"/>
      <dgm:spPr/>
    </dgm:pt>
    <dgm:pt modelId="{5C54E86E-B1DB-4948-AE77-54E4DE7054AB}" type="pres">
      <dgm:prSet presAssocID="{372D4CD5-BC76-401D-B11D-7D9E88CE183C}" presName="sibTrans" presStyleCnt="0"/>
      <dgm:spPr/>
    </dgm:pt>
    <dgm:pt modelId="{CF3021F4-CA6C-403A-856D-FB0A18176B85}" type="pres">
      <dgm:prSet presAssocID="{4560BF6A-EA60-4002-9355-4FEBE8D50865}" presName="composite" presStyleCnt="0"/>
      <dgm:spPr/>
    </dgm:pt>
    <dgm:pt modelId="{A6A3545B-6816-46BA-B7AD-B7FCD8168D7F}" type="pres">
      <dgm:prSet presAssocID="{4560BF6A-EA60-4002-9355-4FEBE8D50865}" presName="FirstChild" presStyleLbl="revTx" presStyleIdx="2" presStyleCnt="3">
        <dgm:presLayoutVars>
          <dgm:chMax val="0"/>
          <dgm:chPref val="0"/>
          <dgm:bulletEnabled val="1"/>
        </dgm:presLayoutVars>
      </dgm:prSet>
      <dgm:spPr/>
    </dgm:pt>
    <dgm:pt modelId="{0D8C37D6-DC3A-4D96-A982-B533F0E29A15}" type="pres">
      <dgm:prSet presAssocID="{4560BF6A-EA60-4002-9355-4FEBE8D50865}" presName="Parent" presStyleLbl="alignNode1" presStyleIdx="2" presStyleCnt="3">
        <dgm:presLayoutVars>
          <dgm:chMax val="3"/>
          <dgm:chPref val="3"/>
          <dgm:bulletEnabled val="1"/>
        </dgm:presLayoutVars>
      </dgm:prSet>
      <dgm:spPr/>
    </dgm:pt>
    <dgm:pt modelId="{3208D5B1-B9BF-42EB-AA5C-86B0B7AD3FAE}" type="pres">
      <dgm:prSet presAssocID="{4560BF6A-EA60-4002-9355-4FEBE8D50865}" presName="Accent" presStyleLbl="parChTrans1D1" presStyleIdx="2" presStyleCnt="3"/>
      <dgm:spPr/>
    </dgm:pt>
  </dgm:ptLst>
  <dgm:cxnLst>
    <dgm:cxn modelId="{5CDB3C05-21F2-43D2-9603-B55492DF8730}" type="presOf" srcId="{C60BDFE7-4D82-4B4D-92E0-80FD8FFD21B6}" destId="{5BAC93B3-C0EA-4C4E-8403-89C7D6FD8AAD}" srcOrd="0" destOrd="0" presId="urn:microsoft.com/office/officeart/2011/layout/TabList"/>
    <dgm:cxn modelId="{E8BBD126-7722-45D8-B99A-407A645289B5}" srcId="{DF4C9611-9A11-4CDA-8965-F2419BEA8EF9}" destId="{F89DDAC5-457D-4BC3-8D23-B54B74064F15}" srcOrd="0" destOrd="0" parTransId="{9C1187BB-CDCA-4BF6-BFBC-6440549E32B2}" sibTransId="{056FC714-4092-4241-8E10-A13ADEC42E35}"/>
    <dgm:cxn modelId="{B07C184F-DBB0-436A-85C1-25BA0345819D}" srcId="{EC66214F-56C1-4C09-90A2-C4DC6FA5A5FA}" destId="{C60BDFE7-4D82-4B4D-92E0-80FD8FFD21B6}" srcOrd="0" destOrd="0" parTransId="{C64E149F-D794-43BF-8086-3A0F9CA03391}" sibTransId="{AB19A20C-45A8-447D-8799-9CC7D9BAD585}"/>
    <dgm:cxn modelId="{699EEF55-575B-4CE9-8651-5F107EE10303}" type="presOf" srcId="{EC66214F-56C1-4C09-90A2-C4DC6FA5A5FA}" destId="{EBF7C6D1-13D9-4F66-BBDF-ACCA3DEFBFB4}" srcOrd="0" destOrd="0" presId="urn:microsoft.com/office/officeart/2011/layout/TabList"/>
    <dgm:cxn modelId="{A4FF7979-F5A6-4D31-B855-B35F30DEA720}" type="presOf" srcId="{F89DDAC5-457D-4BC3-8D23-B54B74064F15}" destId="{59463D88-F626-4631-AF1C-3EFD77A3AD81}" srcOrd="0" destOrd="0" presId="urn:microsoft.com/office/officeart/2011/layout/TabList"/>
    <dgm:cxn modelId="{E64F897E-BA52-4638-BE1C-BC8C08A00919}" srcId="{C60BDFE7-4D82-4B4D-92E0-80FD8FFD21B6}" destId="{38ECC8E1-3BFB-4976-BE6F-2234F2741653}" srcOrd="0" destOrd="0" parTransId="{1C5DC76E-E557-4DB7-B6A9-2BC3E445BC33}" sibTransId="{EDE54E06-B4DB-4FA5-BA30-AA56CBFBD047}"/>
    <dgm:cxn modelId="{242BEC92-BEB5-49ED-BE67-536E5421A7CA}" type="presOf" srcId="{4560BF6A-EA60-4002-9355-4FEBE8D50865}" destId="{0D8C37D6-DC3A-4D96-A982-B533F0E29A15}" srcOrd="0" destOrd="0" presId="urn:microsoft.com/office/officeart/2011/layout/TabList"/>
    <dgm:cxn modelId="{BAD26CC1-3F80-439C-AC7A-DB7124812A7F}" type="presOf" srcId="{38ECC8E1-3BFB-4976-BE6F-2234F2741653}" destId="{5E5B9840-919E-488B-A0CF-F8690717D91E}" srcOrd="0" destOrd="0" presId="urn:microsoft.com/office/officeart/2011/layout/TabList"/>
    <dgm:cxn modelId="{3E167CC2-DDC9-4E75-AD81-7C639E0880E4}" srcId="{EC66214F-56C1-4C09-90A2-C4DC6FA5A5FA}" destId="{DF4C9611-9A11-4CDA-8965-F2419BEA8EF9}" srcOrd="1" destOrd="0" parTransId="{77439FAC-996F-47FC-891D-DD06F53FC684}" sibTransId="{372D4CD5-BC76-401D-B11D-7D9E88CE183C}"/>
    <dgm:cxn modelId="{262E8DCC-77AC-4647-ACE5-BE421FCD2AAB}" type="presOf" srcId="{7CA5055E-67CB-4E80-8DFF-BB62A430AF8B}" destId="{A6A3545B-6816-46BA-B7AD-B7FCD8168D7F}" srcOrd="0" destOrd="0" presId="urn:microsoft.com/office/officeart/2011/layout/TabList"/>
    <dgm:cxn modelId="{345134CF-ED1A-4795-84F0-4911313F9B41}" type="presOf" srcId="{DF4C9611-9A11-4CDA-8965-F2419BEA8EF9}" destId="{DAE4A73E-BE14-4BED-9F79-F42A9682584B}" srcOrd="0" destOrd="0" presId="urn:microsoft.com/office/officeart/2011/layout/TabList"/>
    <dgm:cxn modelId="{13E423DB-0BC3-42C0-A5D9-E0D0CB45DC29}" srcId="{EC66214F-56C1-4C09-90A2-C4DC6FA5A5FA}" destId="{4560BF6A-EA60-4002-9355-4FEBE8D50865}" srcOrd="2" destOrd="0" parTransId="{6A1963C5-4BF5-45F4-88D4-6A3BBB5654CF}" sibTransId="{6F6CE348-366A-4AFB-86EF-0420AB6BA211}"/>
    <dgm:cxn modelId="{DB5F8EF0-279A-4E9C-B3F1-027AFFBD351C}" srcId="{4560BF6A-EA60-4002-9355-4FEBE8D50865}" destId="{7CA5055E-67CB-4E80-8DFF-BB62A430AF8B}" srcOrd="0" destOrd="0" parTransId="{22DCF82B-9453-4CFA-9E18-C7BE2AA225A1}" sibTransId="{6E03B51E-425C-469C-8D5C-07AF899491E8}"/>
    <dgm:cxn modelId="{048019EF-D6EB-4700-8C29-8A06B3CE2BAF}" type="presParOf" srcId="{EBF7C6D1-13D9-4F66-BBDF-ACCA3DEFBFB4}" destId="{9720445A-AC1F-4E53-B47C-6DAED382B778}" srcOrd="0" destOrd="0" presId="urn:microsoft.com/office/officeart/2011/layout/TabList"/>
    <dgm:cxn modelId="{B293BE32-2CD2-4DDD-97A5-6AFA3465647F}" type="presParOf" srcId="{9720445A-AC1F-4E53-B47C-6DAED382B778}" destId="{5E5B9840-919E-488B-A0CF-F8690717D91E}" srcOrd="0" destOrd="0" presId="urn:microsoft.com/office/officeart/2011/layout/TabList"/>
    <dgm:cxn modelId="{4B414873-A97F-4F8E-A3BC-7AD7347413FE}" type="presParOf" srcId="{9720445A-AC1F-4E53-B47C-6DAED382B778}" destId="{5BAC93B3-C0EA-4C4E-8403-89C7D6FD8AAD}" srcOrd="1" destOrd="0" presId="urn:microsoft.com/office/officeart/2011/layout/TabList"/>
    <dgm:cxn modelId="{2D6DBA58-569F-447C-9140-3A79429887C3}" type="presParOf" srcId="{9720445A-AC1F-4E53-B47C-6DAED382B778}" destId="{8399DD1A-2CC4-41F3-90F7-36FF47B8BABC}" srcOrd="2" destOrd="0" presId="urn:microsoft.com/office/officeart/2011/layout/TabList"/>
    <dgm:cxn modelId="{D5D2BCC4-38A7-4573-B334-D7D7EB3013A8}" type="presParOf" srcId="{EBF7C6D1-13D9-4F66-BBDF-ACCA3DEFBFB4}" destId="{8D1C687B-B82A-4EA2-B7A1-E36B7C8868B2}" srcOrd="1" destOrd="0" presId="urn:microsoft.com/office/officeart/2011/layout/TabList"/>
    <dgm:cxn modelId="{3F89AB49-5768-4C67-B0D8-748EF3B30594}" type="presParOf" srcId="{EBF7C6D1-13D9-4F66-BBDF-ACCA3DEFBFB4}" destId="{29D5F6C7-D533-4061-B790-2F765EFDE170}" srcOrd="2" destOrd="0" presId="urn:microsoft.com/office/officeart/2011/layout/TabList"/>
    <dgm:cxn modelId="{D56550B7-BD05-4184-B5E3-134D997E6D3F}" type="presParOf" srcId="{29D5F6C7-D533-4061-B790-2F765EFDE170}" destId="{59463D88-F626-4631-AF1C-3EFD77A3AD81}" srcOrd="0" destOrd="0" presId="urn:microsoft.com/office/officeart/2011/layout/TabList"/>
    <dgm:cxn modelId="{01C72CA5-3FA0-4771-B431-72030F8A08A3}" type="presParOf" srcId="{29D5F6C7-D533-4061-B790-2F765EFDE170}" destId="{DAE4A73E-BE14-4BED-9F79-F42A9682584B}" srcOrd="1" destOrd="0" presId="urn:microsoft.com/office/officeart/2011/layout/TabList"/>
    <dgm:cxn modelId="{673229F8-9B41-4AB6-A8B9-CC7E3AD2BD46}" type="presParOf" srcId="{29D5F6C7-D533-4061-B790-2F765EFDE170}" destId="{25F0CDA0-59CE-403E-8627-2F51D55B6AFF}" srcOrd="2" destOrd="0" presId="urn:microsoft.com/office/officeart/2011/layout/TabList"/>
    <dgm:cxn modelId="{BF525E4C-D717-4882-9717-E4C081CC7B4F}" type="presParOf" srcId="{EBF7C6D1-13D9-4F66-BBDF-ACCA3DEFBFB4}" destId="{5C54E86E-B1DB-4948-AE77-54E4DE7054AB}" srcOrd="3" destOrd="0" presId="urn:microsoft.com/office/officeart/2011/layout/TabList"/>
    <dgm:cxn modelId="{2DDD98A4-D7C2-48D9-AE1B-078FCDE018F5}" type="presParOf" srcId="{EBF7C6D1-13D9-4F66-BBDF-ACCA3DEFBFB4}" destId="{CF3021F4-CA6C-403A-856D-FB0A18176B85}" srcOrd="4" destOrd="0" presId="urn:microsoft.com/office/officeart/2011/layout/TabList"/>
    <dgm:cxn modelId="{D581C671-01E0-41FF-8514-9845C43C6E37}" type="presParOf" srcId="{CF3021F4-CA6C-403A-856D-FB0A18176B85}" destId="{A6A3545B-6816-46BA-B7AD-B7FCD8168D7F}" srcOrd="0" destOrd="0" presId="urn:microsoft.com/office/officeart/2011/layout/TabList"/>
    <dgm:cxn modelId="{DAF1ED98-8C05-4878-9E59-1447F16A35CD}" type="presParOf" srcId="{CF3021F4-CA6C-403A-856D-FB0A18176B85}" destId="{0D8C37D6-DC3A-4D96-A982-B533F0E29A15}" srcOrd="1" destOrd="0" presId="urn:microsoft.com/office/officeart/2011/layout/TabList"/>
    <dgm:cxn modelId="{4F2A2317-B99D-462B-8931-1F7DB1B8030A}" type="presParOf" srcId="{CF3021F4-CA6C-403A-856D-FB0A18176B85}" destId="{3208D5B1-B9BF-42EB-AA5C-86B0B7AD3FAE}"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66214F-56C1-4C09-90A2-C4DC6FA5A5FA}" type="doc">
      <dgm:prSet loTypeId="urn:microsoft.com/office/officeart/2011/layout/TabList" loCatId="list" qsTypeId="urn:microsoft.com/office/officeart/2005/8/quickstyle/simple3" qsCatId="simple" csTypeId="urn:microsoft.com/office/officeart/2005/8/colors/colorful2" csCatId="colorful" phldr="1"/>
      <dgm:spPr/>
      <dgm:t>
        <a:bodyPr/>
        <a:lstStyle/>
        <a:p>
          <a:endParaRPr lang="en-US"/>
        </a:p>
      </dgm:t>
    </dgm:pt>
    <dgm:pt modelId="{C60BDFE7-4D82-4B4D-92E0-80FD8FFD21B6}">
      <dgm:prSet phldrT="[Text]"/>
      <dgm:spPr/>
      <dgm:t>
        <a:bodyPr/>
        <a:lstStyle/>
        <a:p>
          <a:r>
            <a:rPr lang="en-US" dirty="0"/>
            <a:t>Maintenance</a:t>
          </a:r>
        </a:p>
      </dgm:t>
    </dgm:pt>
    <dgm:pt modelId="{C64E149F-D794-43BF-8086-3A0F9CA03391}" type="parTrans" cxnId="{B07C184F-DBB0-436A-85C1-25BA0345819D}">
      <dgm:prSet/>
      <dgm:spPr/>
      <dgm:t>
        <a:bodyPr/>
        <a:lstStyle/>
        <a:p>
          <a:endParaRPr lang="en-US"/>
        </a:p>
      </dgm:t>
    </dgm:pt>
    <dgm:pt modelId="{AB19A20C-45A8-447D-8799-9CC7D9BAD585}" type="sibTrans" cxnId="{B07C184F-DBB0-436A-85C1-25BA0345819D}">
      <dgm:prSet/>
      <dgm:spPr/>
      <dgm:t>
        <a:bodyPr/>
        <a:lstStyle/>
        <a:p>
          <a:endParaRPr lang="en-US"/>
        </a:p>
      </dgm:t>
    </dgm:pt>
    <dgm:pt modelId="{DF4C9611-9A11-4CDA-8965-F2419BEA8EF9}">
      <dgm:prSet phldrT="[Text]"/>
      <dgm:spPr/>
      <dgm:t>
        <a:bodyPr/>
        <a:lstStyle/>
        <a:p>
          <a:r>
            <a:rPr lang="en-US" dirty="0"/>
            <a:t>Electric Hazards</a:t>
          </a:r>
        </a:p>
      </dgm:t>
    </dgm:pt>
    <dgm:pt modelId="{77439FAC-996F-47FC-891D-DD06F53FC684}" type="parTrans" cxnId="{3E167CC2-DDC9-4E75-AD81-7C639E0880E4}">
      <dgm:prSet/>
      <dgm:spPr/>
      <dgm:t>
        <a:bodyPr/>
        <a:lstStyle/>
        <a:p>
          <a:endParaRPr lang="en-US"/>
        </a:p>
      </dgm:t>
    </dgm:pt>
    <dgm:pt modelId="{372D4CD5-BC76-401D-B11D-7D9E88CE183C}" type="sibTrans" cxnId="{3E167CC2-DDC9-4E75-AD81-7C639E0880E4}">
      <dgm:prSet/>
      <dgm:spPr/>
      <dgm:t>
        <a:bodyPr/>
        <a:lstStyle/>
        <a:p>
          <a:endParaRPr lang="en-US"/>
        </a:p>
      </dgm:t>
    </dgm:pt>
    <dgm:pt modelId="{F89DDAC5-457D-4BC3-8D23-B54B74064F15}">
      <dgm:prSet phldrT="[Text]" custT="1"/>
      <dgm:spPr/>
      <dgm:t>
        <a:bodyPr/>
        <a:lstStyle/>
        <a:p>
          <a:r>
            <a:rPr lang="en-US" sz="2200" dirty="0"/>
            <a:t>Electrical connection &amp; Maintenance</a:t>
          </a:r>
        </a:p>
      </dgm:t>
    </dgm:pt>
    <dgm:pt modelId="{9C1187BB-CDCA-4BF6-BFBC-6440549E32B2}" type="parTrans" cxnId="{E8BBD126-7722-45D8-B99A-407A645289B5}">
      <dgm:prSet/>
      <dgm:spPr/>
      <dgm:t>
        <a:bodyPr/>
        <a:lstStyle/>
        <a:p>
          <a:endParaRPr lang="en-US"/>
        </a:p>
      </dgm:t>
    </dgm:pt>
    <dgm:pt modelId="{056FC714-4092-4241-8E10-A13ADEC42E35}" type="sibTrans" cxnId="{E8BBD126-7722-45D8-B99A-407A645289B5}">
      <dgm:prSet/>
      <dgm:spPr/>
      <dgm:t>
        <a:bodyPr/>
        <a:lstStyle/>
        <a:p>
          <a:endParaRPr lang="en-US"/>
        </a:p>
      </dgm:t>
    </dgm:pt>
    <dgm:pt modelId="{38ECC8E1-3BFB-4976-BE6F-2234F2741653}">
      <dgm:prSet phldrT="[Text]"/>
      <dgm:spPr/>
      <dgm:t>
        <a:bodyPr/>
        <a:lstStyle/>
        <a:p>
          <a:r>
            <a:rPr lang="en-US" dirty="0"/>
            <a:t>High cost </a:t>
          </a:r>
        </a:p>
      </dgm:t>
    </dgm:pt>
    <dgm:pt modelId="{EDE54E06-B4DB-4FA5-BA30-AA56CBFBD047}" type="sibTrans" cxnId="{E64F897E-BA52-4638-BE1C-BC8C08A00919}">
      <dgm:prSet/>
      <dgm:spPr/>
      <dgm:t>
        <a:bodyPr/>
        <a:lstStyle/>
        <a:p>
          <a:endParaRPr lang="en-US"/>
        </a:p>
      </dgm:t>
    </dgm:pt>
    <dgm:pt modelId="{1C5DC76E-E557-4DB7-B6A9-2BC3E445BC33}" type="parTrans" cxnId="{E64F897E-BA52-4638-BE1C-BC8C08A00919}">
      <dgm:prSet/>
      <dgm:spPr/>
      <dgm:t>
        <a:bodyPr/>
        <a:lstStyle/>
        <a:p>
          <a:endParaRPr lang="en-US"/>
        </a:p>
      </dgm:t>
    </dgm:pt>
    <dgm:pt modelId="{EBF7C6D1-13D9-4F66-BBDF-ACCA3DEFBFB4}" type="pres">
      <dgm:prSet presAssocID="{EC66214F-56C1-4C09-90A2-C4DC6FA5A5FA}" presName="Name0" presStyleCnt="0">
        <dgm:presLayoutVars>
          <dgm:chMax/>
          <dgm:chPref val="3"/>
          <dgm:dir/>
          <dgm:animOne val="branch"/>
          <dgm:animLvl val="lvl"/>
        </dgm:presLayoutVars>
      </dgm:prSet>
      <dgm:spPr/>
    </dgm:pt>
    <dgm:pt modelId="{9720445A-AC1F-4E53-B47C-6DAED382B778}" type="pres">
      <dgm:prSet presAssocID="{C60BDFE7-4D82-4B4D-92E0-80FD8FFD21B6}" presName="composite" presStyleCnt="0"/>
      <dgm:spPr/>
    </dgm:pt>
    <dgm:pt modelId="{5E5B9840-919E-488B-A0CF-F8690717D91E}" type="pres">
      <dgm:prSet presAssocID="{C60BDFE7-4D82-4B4D-92E0-80FD8FFD21B6}" presName="FirstChild" presStyleLbl="revTx" presStyleIdx="0" presStyleCnt="2">
        <dgm:presLayoutVars>
          <dgm:chMax val="0"/>
          <dgm:chPref val="0"/>
          <dgm:bulletEnabled val="1"/>
        </dgm:presLayoutVars>
      </dgm:prSet>
      <dgm:spPr/>
    </dgm:pt>
    <dgm:pt modelId="{5BAC93B3-C0EA-4C4E-8403-89C7D6FD8AAD}" type="pres">
      <dgm:prSet presAssocID="{C60BDFE7-4D82-4B4D-92E0-80FD8FFD21B6}" presName="Parent" presStyleLbl="alignNode1" presStyleIdx="0" presStyleCnt="2">
        <dgm:presLayoutVars>
          <dgm:chMax val="3"/>
          <dgm:chPref val="3"/>
          <dgm:bulletEnabled val="1"/>
        </dgm:presLayoutVars>
      </dgm:prSet>
      <dgm:spPr/>
    </dgm:pt>
    <dgm:pt modelId="{8399DD1A-2CC4-41F3-90F7-36FF47B8BABC}" type="pres">
      <dgm:prSet presAssocID="{C60BDFE7-4D82-4B4D-92E0-80FD8FFD21B6}" presName="Accent" presStyleLbl="parChTrans1D1" presStyleIdx="0" presStyleCnt="2"/>
      <dgm:spPr/>
    </dgm:pt>
    <dgm:pt modelId="{8D1C687B-B82A-4EA2-B7A1-E36B7C8868B2}" type="pres">
      <dgm:prSet presAssocID="{AB19A20C-45A8-447D-8799-9CC7D9BAD585}" presName="sibTrans" presStyleCnt="0"/>
      <dgm:spPr/>
    </dgm:pt>
    <dgm:pt modelId="{29D5F6C7-D533-4061-B790-2F765EFDE170}" type="pres">
      <dgm:prSet presAssocID="{DF4C9611-9A11-4CDA-8965-F2419BEA8EF9}" presName="composite" presStyleCnt="0"/>
      <dgm:spPr/>
    </dgm:pt>
    <dgm:pt modelId="{59463D88-F626-4631-AF1C-3EFD77A3AD81}" type="pres">
      <dgm:prSet presAssocID="{DF4C9611-9A11-4CDA-8965-F2419BEA8EF9}" presName="FirstChild" presStyleLbl="revTx" presStyleIdx="1" presStyleCnt="2">
        <dgm:presLayoutVars>
          <dgm:chMax val="0"/>
          <dgm:chPref val="0"/>
          <dgm:bulletEnabled val="1"/>
        </dgm:presLayoutVars>
      </dgm:prSet>
      <dgm:spPr/>
    </dgm:pt>
    <dgm:pt modelId="{DAE4A73E-BE14-4BED-9F79-F42A9682584B}" type="pres">
      <dgm:prSet presAssocID="{DF4C9611-9A11-4CDA-8965-F2419BEA8EF9}" presName="Parent" presStyleLbl="alignNode1" presStyleIdx="1" presStyleCnt="2">
        <dgm:presLayoutVars>
          <dgm:chMax val="3"/>
          <dgm:chPref val="3"/>
          <dgm:bulletEnabled val="1"/>
        </dgm:presLayoutVars>
      </dgm:prSet>
      <dgm:spPr/>
    </dgm:pt>
    <dgm:pt modelId="{25F0CDA0-59CE-403E-8627-2F51D55B6AFF}" type="pres">
      <dgm:prSet presAssocID="{DF4C9611-9A11-4CDA-8965-F2419BEA8EF9}" presName="Accent" presStyleLbl="parChTrans1D1" presStyleIdx="1" presStyleCnt="2"/>
      <dgm:spPr/>
    </dgm:pt>
  </dgm:ptLst>
  <dgm:cxnLst>
    <dgm:cxn modelId="{5CDB3C05-21F2-43D2-9603-B55492DF8730}" type="presOf" srcId="{C60BDFE7-4D82-4B4D-92E0-80FD8FFD21B6}" destId="{5BAC93B3-C0EA-4C4E-8403-89C7D6FD8AAD}" srcOrd="0" destOrd="0" presId="urn:microsoft.com/office/officeart/2011/layout/TabList"/>
    <dgm:cxn modelId="{E8BBD126-7722-45D8-B99A-407A645289B5}" srcId="{DF4C9611-9A11-4CDA-8965-F2419BEA8EF9}" destId="{F89DDAC5-457D-4BC3-8D23-B54B74064F15}" srcOrd="0" destOrd="0" parTransId="{9C1187BB-CDCA-4BF6-BFBC-6440549E32B2}" sibTransId="{056FC714-4092-4241-8E10-A13ADEC42E35}"/>
    <dgm:cxn modelId="{B07C184F-DBB0-436A-85C1-25BA0345819D}" srcId="{EC66214F-56C1-4C09-90A2-C4DC6FA5A5FA}" destId="{C60BDFE7-4D82-4B4D-92E0-80FD8FFD21B6}" srcOrd="0" destOrd="0" parTransId="{C64E149F-D794-43BF-8086-3A0F9CA03391}" sibTransId="{AB19A20C-45A8-447D-8799-9CC7D9BAD585}"/>
    <dgm:cxn modelId="{699EEF55-575B-4CE9-8651-5F107EE10303}" type="presOf" srcId="{EC66214F-56C1-4C09-90A2-C4DC6FA5A5FA}" destId="{EBF7C6D1-13D9-4F66-BBDF-ACCA3DEFBFB4}" srcOrd="0" destOrd="0" presId="urn:microsoft.com/office/officeart/2011/layout/TabList"/>
    <dgm:cxn modelId="{A4FF7979-F5A6-4D31-B855-B35F30DEA720}" type="presOf" srcId="{F89DDAC5-457D-4BC3-8D23-B54B74064F15}" destId="{59463D88-F626-4631-AF1C-3EFD77A3AD81}" srcOrd="0" destOrd="0" presId="urn:microsoft.com/office/officeart/2011/layout/TabList"/>
    <dgm:cxn modelId="{E64F897E-BA52-4638-BE1C-BC8C08A00919}" srcId="{C60BDFE7-4D82-4B4D-92E0-80FD8FFD21B6}" destId="{38ECC8E1-3BFB-4976-BE6F-2234F2741653}" srcOrd="0" destOrd="0" parTransId="{1C5DC76E-E557-4DB7-B6A9-2BC3E445BC33}" sibTransId="{EDE54E06-B4DB-4FA5-BA30-AA56CBFBD047}"/>
    <dgm:cxn modelId="{BAD26CC1-3F80-439C-AC7A-DB7124812A7F}" type="presOf" srcId="{38ECC8E1-3BFB-4976-BE6F-2234F2741653}" destId="{5E5B9840-919E-488B-A0CF-F8690717D91E}" srcOrd="0" destOrd="0" presId="urn:microsoft.com/office/officeart/2011/layout/TabList"/>
    <dgm:cxn modelId="{3E167CC2-DDC9-4E75-AD81-7C639E0880E4}" srcId="{EC66214F-56C1-4C09-90A2-C4DC6FA5A5FA}" destId="{DF4C9611-9A11-4CDA-8965-F2419BEA8EF9}" srcOrd="1" destOrd="0" parTransId="{77439FAC-996F-47FC-891D-DD06F53FC684}" sibTransId="{372D4CD5-BC76-401D-B11D-7D9E88CE183C}"/>
    <dgm:cxn modelId="{345134CF-ED1A-4795-84F0-4911313F9B41}" type="presOf" srcId="{DF4C9611-9A11-4CDA-8965-F2419BEA8EF9}" destId="{DAE4A73E-BE14-4BED-9F79-F42A9682584B}" srcOrd="0" destOrd="0" presId="urn:microsoft.com/office/officeart/2011/layout/TabList"/>
    <dgm:cxn modelId="{048019EF-D6EB-4700-8C29-8A06B3CE2BAF}" type="presParOf" srcId="{EBF7C6D1-13D9-4F66-BBDF-ACCA3DEFBFB4}" destId="{9720445A-AC1F-4E53-B47C-6DAED382B778}" srcOrd="0" destOrd="0" presId="urn:microsoft.com/office/officeart/2011/layout/TabList"/>
    <dgm:cxn modelId="{B293BE32-2CD2-4DDD-97A5-6AFA3465647F}" type="presParOf" srcId="{9720445A-AC1F-4E53-B47C-6DAED382B778}" destId="{5E5B9840-919E-488B-A0CF-F8690717D91E}" srcOrd="0" destOrd="0" presId="urn:microsoft.com/office/officeart/2011/layout/TabList"/>
    <dgm:cxn modelId="{4B414873-A97F-4F8E-A3BC-7AD7347413FE}" type="presParOf" srcId="{9720445A-AC1F-4E53-B47C-6DAED382B778}" destId="{5BAC93B3-C0EA-4C4E-8403-89C7D6FD8AAD}" srcOrd="1" destOrd="0" presId="urn:microsoft.com/office/officeart/2011/layout/TabList"/>
    <dgm:cxn modelId="{2D6DBA58-569F-447C-9140-3A79429887C3}" type="presParOf" srcId="{9720445A-AC1F-4E53-B47C-6DAED382B778}" destId="{8399DD1A-2CC4-41F3-90F7-36FF47B8BABC}" srcOrd="2" destOrd="0" presId="urn:microsoft.com/office/officeart/2011/layout/TabList"/>
    <dgm:cxn modelId="{D5D2BCC4-38A7-4573-B334-D7D7EB3013A8}" type="presParOf" srcId="{EBF7C6D1-13D9-4F66-BBDF-ACCA3DEFBFB4}" destId="{8D1C687B-B82A-4EA2-B7A1-E36B7C8868B2}" srcOrd="1" destOrd="0" presId="urn:microsoft.com/office/officeart/2011/layout/TabList"/>
    <dgm:cxn modelId="{3F89AB49-5768-4C67-B0D8-748EF3B30594}" type="presParOf" srcId="{EBF7C6D1-13D9-4F66-BBDF-ACCA3DEFBFB4}" destId="{29D5F6C7-D533-4061-B790-2F765EFDE170}" srcOrd="2" destOrd="0" presId="urn:microsoft.com/office/officeart/2011/layout/TabList"/>
    <dgm:cxn modelId="{D56550B7-BD05-4184-B5E3-134D997E6D3F}" type="presParOf" srcId="{29D5F6C7-D533-4061-B790-2F765EFDE170}" destId="{59463D88-F626-4631-AF1C-3EFD77A3AD81}" srcOrd="0" destOrd="0" presId="urn:microsoft.com/office/officeart/2011/layout/TabList"/>
    <dgm:cxn modelId="{01C72CA5-3FA0-4771-B431-72030F8A08A3}" type="presParOf" srcId="{29D5F6C7-D533-4061-B790-2F765EFDE170}" destId="{DAE4A73E-BE14-4BED-9F79-F42A9682584B}" srcOrd="1" destOrd="0" presId="urn:microsoft.com/office/officeart/2011/layout/TabList"/>
    <dgm:cxn modelId="{673229F8-9B41-4AB6-A8B9-CC7E3AD2BD46}" type="presParOf" srcId="{29D5F6C7-D533-4061-B790-2F765EFDE170}" destId="{25F0CDA0-59CE-403E-8627-2F51D55B6AFF}"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9F6A2D-943E-4226-B1B9-9861862D5390}"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610A5324-C3BD-47E5-83E6-68C7EB73DE59}">
      <dgm:prSet phldrT="[Text]"/>
      <dgm:spPr/>
      <dgm:t>
        <a:bodyPr/>
        <a:lstStyle/>
        <a:p>
          <a:r>
            <a:rPr lang="en-US" dirty="0"/>
            <a:t>KPI</a:t>
          </a:r>
        </a:p>
      </dgm:t>
    </dgm:pt>
    <dgm:pt modelId="{A69BC470-CEE5-4A0E-9BD5-0A6166AB4633}" type="parTrans" cxnId="{21EDF4DF-9683-493C-8C1F-6A778984C382}">
      <dgm:prSet/>
      <dgm:spPr/>
      <dgm:t>
        <a:bodyPr/>
        <a:lstStyle/>
        <a:p>
          <a:endParaRPr lang="en-US"/>
        </a:p>
      </dgm:t>
    </dgm:pt>
    <dgm:pt modelId="{8B75E92F-FD0A-4D1F-8D47-1748F8C1AA5F}" type="sibTrans" cxnId="{21EDF4DF-9683-493C-8C1F-6A778984C382}">
      <dgm:prSet/>
      <dgm:spPr/>
      <dgm:t>
        <a:bodyPr/>
        <a:lstStyle/>
        <a:p>
          <a:endParaRPr lang="en-US"/>
        </a:p>
      </dgm:t>
    </dgm:pt>
    <dgm:pt modelId="{33BCB9C0-D1A8-44B8-92FB-1D5918F2FEAD}">
      <dgm:prSet phldrT="[Text]"/>
      <dgm:spPr/>
      <dgm:t>
        <a:bodyPr/>
        <a:lstStyle/>
        <a:p>
          <a:r>
            <a:rPr lang="en-US" dirty="0"/>
            <a:t>Safety</a:t>
          </a:r>
        </a:p>
      </dgm:t>
    </dgm:pt>
    <dgm:pt modelId="{585A389F-5B54-46B8-97C0-7FFA7A74E12B}" type="parTrans" cxnId="{AB176E5F-3DD2-4DB3-9695-33796E7C3A54}">
      <dgm:prSet/>
      <dgm:spPr/>
      <dgm:t>
        <a:bodyPr/>
        <a:lstStyle/>
        <a:p>
          <a:endParaRPr lang="en-US"/>
        </a:p>
      </dgm:t>
    </dgm:pt>
    <dgm:pt modelId="{B603C5A4-821A-4691-9A9C-958E7E977A65}" type="sibTrans" cxnId="{AB176E5F-3DD2-4DB3-9695-33796E7C3A54}">
      <dgm:prSet/>
      <dgm:spPr/>
      <dgm:t>
        <a:bodyPr/>
        <a:lstStyle/>
        <a:p>
          <a:endParaRPr lang="en-US"/>
        </a:p>
      </dgm:t>
    </dgm:pt>
    <dgm:pt modelId="{B6FF811C-48B6-4951-9892-EF94C154FA87}">
      <dgm:prSet phldrT="[Text]"/>
      <dgm:spPr/>
      <dgm:t>
        <a:bodyPr/>
        <a:lstStyle/>
        <a:p>
          <a:r>
            <a:rPr lang="en-US" dirty="0"/>
            <a:t>Quality</a:t>
          </a:r>
        </a:p>
      </dgm:t>
    </dgm:pt>
    <dgm:pt modelId="{091FCC06-E964-4E85-93C9-C7C42FFEF369}" type="parTrans" cxnId="{831D5850-CFB9-4833-91F1-A06D092B557C}">
      <dgm:prSet/>
      <dgm:spPr/>
      <dgm:t>
        <a:bodyPr/>
        <a:lstStyle/>
        <a:p>
          <a:endParaRPr lang="en-US"/>
        </a:p>
      </dgm:t>
    </dgm:pt>
    <dgm:pt modelId="{EDB33291-2466-4237-A734-64B38F7E9AD1}" type="sibTrans" cxnId="{831D5850-CFB9-4833-91F1-A06D092B557C}">
      <dgm:prSet/>
      <dgm:spPr/>
      <dgm:t>
        <a:bodyPr/>
        <a:lstStyle/>
        <a:p>
          <a:endParaRPr lang="en-US"/>
        </a:p>
      </dgm:t>
    </dgm:pt>
    <dgm:pt modelId="{AE7C0619-1E2F-405C-B546-A6F68C82D16B}">
      <dgm:prSet phldrT="[Text]"/>
      <dgm:spPr/>
      <dgm:t>
        <a:bodyPr/>
        <a:lstStyle/>
        <a:p>
          <a:r>
            <a:rPr lang="en-US" dirty="0"/>
            <a:t>Cost</a:t>
          </a:r>
        </a:p>
      </dgm:t>
    </dgm:pt>
    <dgm:pt modelId="{E09CC947-53CC-49BD-A2C4-172304C54082}" type="parTrans" cxnId="{EE234D04-93D5-4C45-90EA-C14234162BFB}">
      <dgm:prSet/>
      <dgm:spPr/>
      <dgm:t>
        <a:bodyPr/>
        <a:lstStyle/>
        <a:p>
          <a:endParaRPr lang="en-US"/>
        </a:p>
      </dgm:t>
    </dgm:pt>
    <dgm:pt modelId="{787CB8EE-8812-41E3-A024-F130CC64FDAB}" type="sibTrans" cxnId="{EE234D04-93D5-4C45-90EA-C14234162BFB}">
      <dgm:prSet/>
      <dgm:spPr/>
      <dgm:t>
        <a:bodyPr/>
        <a:lstStyle/>
        <a:p>
          <a:endParaRPr lang="en-US"/>
        </a:p>
      </dgm:t>
    </dgm:pt>
    <dgm:pt modelId="{86A2549C-29B1-4E72-9B83-035F738A62F9}">
      <dgm:prSet phldrT="[Text]"/>
      <dgm:spPr/>
      <dgm:t>
        <a:bodyPr/>
        <a:lstStyle/>
        <a:p>
          <a:r>
            <a:rPr lang="en-US" dirty="0"/>
            <a:t>Productivity</a:t>
          </a:r>
        </a:p>
      </dgm:t>
    </dgm:pt>
    <dgm:pt modelId="{3EE928F9-13F4-43AE-9021-AF8C5B52F0C6}" type="parTrans" cxnId="{E10A8EDD-BACA-4D1F-AF91-2072A6F10F20}">
      <dgm:prSet/>
      <dgm:spPr/>
      <dgm:t>
        <a:bodyPr/>
        <a:lstStyle/>
        <a:p>
          <a:endParaRPr lang="en-US"/>
        </a:p>
      </dgm:t>
    </dgm:pt>
    <dgm:pt modelId="{DC48DE18-9360-4F66-8716-DD1ABAD995A4}" type="sibTrans" cxnId="{E10A8EDD-BACA-4D1F-AF91-2072A6F10F20}">
      <dgm:prSet/>
      <dgm:spPr/>
      <dgm:t>
        <a:bodyPr/>
        <a:lstStyle/>
        <a:p>
          <a:endParaRPr lang="en-US"/>
        </a:p>
      </dgm:t>
    </dgm:pt>
    <dgm:pt modelId="{30151CD4-A979-4D7D-8646-10E378391D7B}" type="pres">
      <dgm:prSet presAssocID="{F19F6A2D-943E-4226-B1B9-9861862D5390}" presName="Name0" presStyleCnt="0">
        <dgm:presLayoutVars>
          <dgm:chMax val="1"/>
          <dgm:dir/>
          <dgm:animLvl val="ctr"/>
          <dgm:resizeHandles val="exact"/>
        </dgm:presLayoutVars>
      </dgm:prSet>
      <dgm:spPr/>
    </dgm:pt>
    <dgm:pt modelId="{B5459E5D-6CE3-410F-946B-0658994BE9AA}" type="pres">
      <dgm:prSet presAssocID="{610A5324-C3BD-47E5-83E6-68C7EB73DE59}" presName="centerShape" presStyleLbl="node0" presStyleIdx="0" presStyleCnt="1"/>
      <dgm:spPr/>
    </dgm:pt>
    <dgm:pt modelId="{6ABB9100-3EB3-434C-BB9F-58B1BD6F72CC}" type="pres">
      <dgm:prSet presAssocID="{33BCB9C0-D1A8-44B8-92FB-1D5918F2FEAD}" presName="node" presStyleLbl="node1" presStyleIdx="0" presStyleCnt="4">
        <dgm:presLayoutVars>
          <dgm:bulletEnabled val="1"/>
        </dgm:presLayoutVars>
      </dgm:prSet>
      <dgm:spPr/>
    </dgm:pt>
    <dgm:pt modelId="{D9044B2B-24E5-4B05-BA15-81876FD6578E}" type="pres">
      <dgm:prSet presAssocID="{33BCB9C0-D1A8-44B8-92FB-1D5918F2FEAD}" presName="dummy" presStyleCnt="0"/>
      <dgm:spPr/>
    </dgm:pt>
    <dgm:pt modelId="{8E0A6EFA-837B-4A93-A24E-7201C3D5AAD0}" type="pres">
      <dgm:prSet presAssocID="{B603C5A4-821A-4691-9A9C-958E7E977A65}" presName="sibTrans" presStyleLbl="sibTrans2D1" presStyleIdx="0" presStyleCnt="4"/>
      <dgm:spPr/>
    </dgm:pt>
    <dgm:pt modelId="{D9B8D7B8-5E3F-45BD-A981-C96BCF799471}" type="pres">
      <dgm:prSet presAssocID="{B6FF811C-48B6-4951-9892-EF94C154FA87}" presName="node" presStyleLbl="node1" presStyleIdx="1" presStyleCnt="4">
        <dgm:presLayoutVars>
          <dgm:bulletEnabled val="1"/>
        </dgm:presLayoutVars>
      </dgm:prSet>
      <dgm:spPr/>
    </dgm:pt>
    <dgm:pt modelId="{28DBCC76-4EAC-42C8-9151-9724BF95EFCE}" type="pres">
      <dgm:prSet presAssocID="{B6FF811C-48B6-4951-9892-EF94C154FA87}" presName="dummy" presStyleCnt="0"/>
      <dgm:spPr/>
    </dgm:pt>
    <dgm:pt modelId="{0CC9EF12-15B7-4888-81AC-2F72F73A2B37}" type="pres">
      <dgm:prSet presAssocID="{EDB33291-2466-4237-A734-64B38F7E9AD1}" presName="sibTrans" presStyleLbl="sibTrans2D1" presStyleIdx="1" presStyleCnt="4"/>
      <dgm:spPr/>
    </dgm:pt>
    <dgm:pt modelId="{A5F7A1E2-08C0-47CA-9226-342F9B16714E}" type="pres">
      <dgm:prSet presAssocID="{AE7C0619-1E2F-405C-B546-A6F68C82D16B}" presName="node" presStyleLbl="node1" presStyleIdx="2" presStyleCnt="4">
        <dgm:presLayoutVars>
          <dgm:bulletEnabled val="1"/>
        </dgm:presLayoutVars>
      </dgm:prSet>
      <dgm:spPr/>
    </dgm:pt>
    <dgm:pt modelId="{11BADAA5-89B7-466D-9522-F6DA4D689AD0}" type="pres">
      <dgm:prSet presAssocID="{AE7C0619-1E2F-405C-B546-A6F68C82D16B}" presName="dummy" presStyleCnt="0"/>
      <dgm:spPr/>
    </dgm:pt>
    <dgm:pt modelId="{CCFD2A51-8DE0-4D18-8DAE-9CB7830A2236}" type="pres">
      <dgm:prSet presAssocID="{787CB8EE-8812-41E3-A024-F130CC64FDAB}" presName="sibTrans" presStyleLbl="sibTrans2D1" presStyleIdx="2" presStyleCnt="4"/>
      <dgm:spPr/>
    </dgm:pt>
    <dgm:pt modelId="{154A4590-1091-4B11-B409-F69CFB664ABE}" type="pres">
      <dgm:prSet presAssocID="{86A2549C-29B1-4E72-9B83-035F738A62F9}" presName="node" presStyleLbl="node1" presStyleIdx="3" presStyleCnt="4">
        <dgm:presLayoutVars>
          <dgm:bulletEnabled val="1"/>
        </dgm:presLayoutVars>
      </dgm:prSet>
      <dgm:spPr/>
    </dgm:pt>
    <dgm:pt modelId="{C1D37A50-850F-47F8-846C-7860DA6A76B5}" type="pres">
      <dgm:prSet presAssocID="{86A2549C-29B1-4E72-9B83-035F738A62F9}" presName="dummy" presStyleCnt="0"/>
      <dgm:spPr/>
    </dgm:pt>
    <dgm:pt modelId="{F39A46B7-9DDE-455A-9C75-0DD300A6CCBE}" type="pres">
      <dgm:prSet presAssocID="{DC48DE18-9360-4F66-8716-DD1ABAD995A4}" presName="sibTrans" presStyleLbl="sibTrans2D1" presStyleIdx="3" presStyleCnt="4"/>
      <dgm:spPr/>
    </dgm:pt>
  </dgm:ptLst>
  <dgm:cxnLst>
    <dgm:cxn modelId="{EE234D04-93D5-4C45-90EA-C14234162BFB}" srcId="{610A5324-C3BD-47E5-83E6-68C7EB73DE59}" destId="{AE7C0619-1E2F-405C-B546-A6F68C82D16B}" srcOrd="2" destOrd="0" parTransId="{E09CC947-53CC-49BD-A2C4-172304C54082}" sibTransId="{787CB8EE-8812-41E3-A024-F130CC64FDAB}"/>
    <dgm:cxn modelId="{C4F6C60D-43C7-4222-9B19-A27B5F66F58C}" type="presOf" srcId="{DC48DE18-9360-4F66-8716-DD1ABAD995A4}" destId="{F39A46B7-9DDE-455A-9C75-0DD300A6CCBE}" srcOrd="0" destOrd="0" presId="urn:microsoft.com/office/officeart/2005/8/layout/radial6"/>
    <dgm:cxn modelId="{B947F421-09B6-4CE8-A60D-7C45943D40B7}" type="presOf" srcId="{86A2549C-29B1-4E72-9B83-035F738A62F9}" destId="{154A4590-1091-4B11-B409-F69CFB664ABE}" srcOrd="0" destOrd="0" presId="urn:microsoft.com/office/officeart/2005/8/layout/radial6"/>
    <dgm:cxn modelId="{AB176E5F-3DD2-4DB3-9695-33796E7C3A54}" srcId="{610A5324-C3BD-47E5-83E6-68C7EB73DE59}" destId="{33BCB9C0-D1A8-44B8-92FB-1D5918F2FEAD}" srcOrd="0" destOrd="0" parTransId="{585A389F-5B54-46B8-97C0-7FFA7A74E12B}" sibTransId="{B603C5A4-821A-4691-9A9C-958E7E977A65}"/>
    <dgm:cxn modelId="{750C8A65-1EA6-4A9A-A102-D1D046B9C7DF}" type="presOf" srcId="{AE7C0619-1E2F-405C-B546-A6F68C82D16B}" destId="{A5F7A1E2-08C0-47CA-9226-342F9B16714E}" srcOrd="0" destOrd="0" presId="urn:microsoft.com/office/officeart/2005/8/layout/radial6"/>
    <dgm:cxn modelId="{2751546F-43E8-49AC-B189-E1B2284B0466}" type="presOf" srcId="{787CB8EE-8812-41E3-A024-F130CC64FDAB}" destId="{CCFD2A51-8DE0-4D18-8DAE-9CB7830A2236}" srcOrd="0" destOrd="0" presId="urn:microsoft.com/office/officeart/2005/8/layout/radial6"/>
    <dgm:cxn modelId="{831D5850-CFB9-4833-91F1-A06D092B557C}" srcId="{610A5324-C3BD-47E5-83E6-68C7EB73DE59}" destId="{B6FF811C-48B6-4951-9892-EF94C154FA87}" srcOrd="1" destOrd="0" parTransId="{091FCC06-E964-4E85-93C9-C7C42FFEF369}" sibTransId="{EDB33291-2466-4237-A734-64B38F7E9AD1}"/>
    <dgm:cxn modelId="{8896B856-D1AD-4B47-BE50-D84AC41ED9A8}" type="presOf" srcId="{B6FF811C-48B6-4951-9892-EF94C154FA87}" destId="{D9B8D7B8-5E3F-45BD-A981-C96BCF799471}" srcOrd="0" destOrd="0" presId="urn:microsoft.com/office/officeart/2005/8/layout/radial6"/>
    <dgm:cxn modelId="{89C2AE8B-03B3-4CD3-8674-A114D679236B}" type="presOf" srcId="{F19F6A2D-943E-4226-B1B9-9861862D5390}" destId="{30151CD4-A979-4D7D-8646-10E378391D7B}" srcOrd="0" destOrd="0" presId="urn:microsoft.com/office/officeart/2005/8/layout/radial6"/>
    <dgm:cxn modelId="{06BE0593-F3C0-4164-AD81-2A5F01F61CF4}" type="presOf" srcId="{B603C5A4-821A-4691-9A9C-958E7E977A65}" destId="{8E0A6EFA-837B-4A93-A24E-7201C3D5AAD0}" srcOrd="0" destOrd="0" presId="urn:microsoft.com/office/officeart/2005/8/layout/radial6"/>
    <dgm:cxn modelId="{2452F9D7-B84D-41D9-8630-3E23DDCBCF66}" type="presOf" srcId="{33BCB9C0-D1A8-44B8-92FB-1D5918F2FEAD}" destId="{6ABB9100-3EB3-434C-BB9F-58B1BD6F72CC}" srcOrd="0" destOrd="0" presId="urn:microsoft.com/office/officeart/2005/8/layout/radial6"/>
    <dgm:cxn modelId="{E10A8EDD-BACA-4D1F-AF91-2072A6F10F20}" srcId="{610A5324-C3BD-47E5-83E6-68C7EB73DE59}" destId="{86A2549C-29B1-4E72-9B83-035F738A62F9}" srcOrd="3" destOrd="0" parTransId="{3EE928F9-13F4-43AE-9021-AF8C5B52F0C6}" sibTransId="{DC48DE18-9360-4F66-8716-DD1ABAD995A4}"/>
    <dgm:cxn modelId="{58D497DF-5BFA-4927-B64F-8DB872404BC8}" type="presOf" srcId="{610A5324-C3BD-47E5-83E6-68C7EB73DE59}" destId="{B5459E5D-6CE3-410F-946B-0658994BE9AA}" srcOrd="0" destOrd="0" presId="urn:microsoft.com/office/officeart/2005/8/layout/radial6"/>
    <dgm:cxn modelId="{21EDF4DF-9683-493C-8C1F-6A778984C382}" srcId="{F19F6A2D-943E-4226-B1B9-9861862D5390}" destId="{610A5324-C3BD-47E5-83E6-68C7EB73DE59}" srcOrd="0" destOrd="0" parTransId="{A69BC470-CEE5-4A0E-9BD5-0A6166AB4633}" sibTransId="{8B75E92F-FD0A-4D1F-8D47-1748F8C1AA5F}"/>
    <dgm:cxn modelId="{21F9A5E1-DE9B-4C35-9CB4-C083F5984BF0}" type="presOf" srcId="{EDB33291-2466-4237-A734-64B38F7E9AD1}" destId="{0CC9EF12-15B7-4888-81AC-2F72F73A2B37}" srcOrd="0" destOrd="0" presId="urn:microsoft.com/office/officeart/2005/8/layout/radial6"/>
    <dgm:cxn modelId="{F806845C-0102-4608-9FCA-48C00B5CF975}" type="presParOf" srcId="{30151CD4-A979-4D7D-8646-10E378391D7B}" destId="{B5459E5D-6CE3-410F-946B-0658994BE9AA}" srcOrd="0" destOrd="0" presId="urn:microsoft.com/office/officeart/2005/8/layout/radial6"/>
    <dgm:cxn modelId="{05D91A45-5F6F-4C79-A3BB-21B8A1BB680F}" type="presParOf" srcId="{30151CD4-A979-4D7D-8646-10E378391D7B}" destId="{6ABB9100-3EB3-434C-BB9F-58B1BD6F72CC}" srcOrd="1" destOrd="0" presId="urn:microsoft.com/office/officeart/2005/8/layout/radial6"/>
    <dgm:cxn modelId="{3A9D8509-31D1-440B-AFE0-F90CCBDD3841}" type="presParOf" srcId="{30151CD4-A979-4D7D-8646-10E378391D7B}" destId="{D9044B2B-24E5-4B05-BA15-81876FD6578E}" srcOrd="2" destOrd="0" presId="urn:microsoft.com/office/officeart/2005/8/layout/radial6"/>
    <dgm:cxn modelId="{4AB35FCD-5C9D-432B-AFD2-C4BE987A5F0C}" type="presParOf" srcId="{30151CD4-A979-4D7D-8646-10E378391D7B}" destId="{8E0A6EFA-837B-4A93-A24E-7201C3D5AAD0}" srcOrd="3" destOrd="0" presId="urn:microsoft.com/office/officeart/2005/8/layout/radial6"/>
    <dgm:cxn modelId="{0F0B9116-469C-41C0-9700-0D4B2D79AF2D}" type="presParOf" srcId="{30151CD4-A979-4D7D-8646-10E378391D7B}" destId="{D9B8D7B8-5E3F-45BD-A981-C96BCF799471}" srcOrd="4" destOrd="0" presId="urn:microsoft.com/office/officeart/2005/8/layout/radial6"/>
    <dgm:cxn modelId="{95C2ADF9-AB05-4F51-BAA0-FFA647E22505}" type="presParOf" srcId="{30151CD4-A979-4D7D-8646-10E378391D7B}" destId="{28DBCC76-4EAC-42C8-9151-9724BF95EFCE}" srcOrd="5" destOrd="0" presId="urn:microsoft.com/office/officeart/2005/8/layout/radial6"/>
    <dgm:cxn modelId="{10258891-44F4-400B-ABC8-E58C001DA25E}" type="presParOf" srcId="{30151CD4-A979-4D7D-8646-10E378391D7B}" destId="{0CC9EF12-15B7-4888-81AC-2F72F73A2B37}" srcOrd="6" destOrd="0" presId="urn:microsoft.com/office/officeart/2005/8/layout/radial6"/>
    <dgm:cxn modelId="{4C0431FC-770F-478C-83E4-9D629CCC98D8}" type="presParOf" srcId="{30151CD4-A979-4D7D-8646-10E378391D7B}" destId="{A5F7A1E2-08C0-47CA-9226-342F9B16714E}" srcOrd="7" destOrd="0" presId="urn:microsoft.com/office/officeart/2005/8/layout/radial6"/>
    <dgm:cxn modelId="{866CD812-B139-4045-A331-C6668F9F9A9D}" type="presParOf" srcId="{30151CD4-A979-4D7D-8646-10E378391D7B}" destId="{11BADAA5-89B7-466D-9522-F6DA4D689AD0}" srcOrd="8" destOrd="0" presId="urn:microsoft.com/office/officeart/2005/8/layout/radial6"/>
    <dgm:cxn modelId="{9F3C38DD-5726-4F9D-AB5B-E8754A7AB461}" type="presParOf" srcId="{30151CD4-A979-4D7D-8646-10E378391D7B}" destId="{CCFD2A51-8DE0-4D18-8DAE-9CB7830A2236}" srcOrd="9" destOrd="0" presId="urn:microsoft.com/office/officeart/2005/8/layout/radial6"/>
    <dgm:cxn modelId="{7CE3653E-62D8-4A96-85D4-2BCDBD23F4CA}" type="presParOf" srcId="{30151CD4-A979-4D7D-8646-10E378391D7B}" destId="{154A4590-1091-4B11-B409-F69CFB664ABE}" srcOrd="10" destOrd="0" presId="urn:microsoft.com/office/officeart/2005/8/layout/radial6"/>
    <dgm:cxn modelId="{609AE4B1-3EC6-4D23-BBEE-F2F3F7E66BB2}" type="presParOf" srcId="{30151CD4-A979-4D7D-8646-10E378391D7B}" destId="{C1D37A50-850F-47F8-846C-7860DA6A76B5}" srcOrd="11" destOrd="0" presId="urn:microsoft.com/office/officeart/2005/8/layout/radial6"/>
    <dgm:cxn modelId="{D09CC2DC-DDDA-4CAF-B883-E8E22F3D2DB0}" type="presParOf" srcId="{30151CD4-A979-4D7D-8646-10E378391D7B}" destId="{F39A46B7-9DDE-455A-9C75-0DD300A6CCBE}"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AD71C-4764-4E64-806C-FBB7C63029EB}">
      <dsp:nvSpPr>
        <dsp:cNvPr id="0" name=""/>
        <dsp:cNvSpPr/>
      </dsp:nvSpPr>
      <dsp:spPr>
        <a:xfrm>
          <a:off x="0" y="0"/>
          <a:ext cx="8040757" cy="125628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One time investment</a:t>
          </a:r>
        </a:p>
      </dsp:txBody>
      <dsp:txXfrm>
        <a:off x="36795" y="36795"/>
        <a:ext cx="7967167" cy="1182698"/>
      </dsp:txXfrm>
    </dsp:sp>
    <dsp:sp modelId="{AA857BBE-5778-4ABC-9B18-152FC5C7E701}">
      <dsp:nvSpPr>
        <dsp:cNvPr id="0" name=""/>
        <dsp:cNvSpPr/>
      </dsp:nvSpPr>
      <dsp:spPr>
        <a:xfrm rot="5400000">
          <a:off x="3784824" y="1287695"/>
          <a:ext cx="471107" cy="565329"/>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850779" y="1334806"/>
        <a:ext cx="339197" cy="329775"/>
      </dsp:txXfrm>
    </dsp:sp>
    <dsp:sp modelId="{2ADF0D39-F014-48FC-85D8-6A1F86EEEDFA}">
      <dsp:nvSpPr>
        <dsp:cNvPr id="0" name=""/>
        <dsp:cNvSpPr/>
      </dsp:nvSpPr>
      <dsp:spPr>
        <a:xfrm>
          <a:off x="13321" y="1884432"/>
          <a:ext cx="8014114" cy="125628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“Recyclable Products Marketing” under Government supervision </a:t>
          </a:r>
        </a:p>
      </dsp:txBody>
      <dsp:txXfrm>
        <a:off x="50116" y="1921227"/>
        <a:ext cx="7940524" cy="1182698"/>
      </dsp:txXfrm>
    </dsp:sp>
    <dsp:sp modelId="{EFCB7E89-5C91-40FB-8612-6B48CCCAF818}">
      <dsp:nvSpPr>
        <dsp:cNvPr id="0" name=""/>
        <dsp:cNvSpPr/>
      </dsp:nvSpPr>
      <dsp:spPr>
        <a:xfrm rot="5400000">
          <a:off x="3784824" y="3172127"/>
          <a:ext cx="471108" cy="565329"/>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850780" y="3219237"/>
        <a:ext cx="339197" cy="329776"/>
      </dsp:txXfrm>
    </dsp:sp>
    <dsp:sp modelId="{5362500B-A356-487E-893F-773211638962}">
      <dsp:nvSpPr>
        <dsp:cNvPr id="0" name=""/>
        <dsp:cNvSpPr/>
      </dsp:nvSpPr>
      <dsp:spPr>
        <a:xfrm>
          <a:off x="79943" y="3768864"/>
          <a:ext cx="7880869" cy="125628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Transportation cost reduction</a:t>
          </a:r>
        </a:p>
      </dsp:txBody>
      <dsp:txXfrm>
        <a:off x="116738" y="3805659"/>
        <a:ext cx="7807279" cy="1182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8D5B1-B9BF-42EB-AA5C-86B0B7AD3FAE}">
      <dsp:nvSpPr>
        <dsp:cNvPr id="0" name=""/>
        <dsp:cNvSpPr/>
      </dsp:nvSpPr>
      <dsp:spPr>
        <a:xfrm>
          <a:off x="0" y="3106794"/>
          <a:ext cx="8198344"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F0CDA0-59CE-403E-8627-2F51D55B6AFF}">
      <dsp:nvSpPr>
        <dsp:cNvPr id="0" name=""/>
        <dsp:cNvSpPr/>
      </dsp:nvSpPr>
      <dsp:spPr>
        <a:xfrm>
          <a:off x="0" y="2054528"/>
          <a:ext cx="8198344"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99DD1A-2CC4-41F3-90F7-36FF47B8BABC}">
      <dsp:nvSpPr>
        <dsp:cNvPr id="0" name=""/>
        <dsp:cNvSpPr/>
      </dsp:nvSpPr>
      <dsp:spPr>
        <a:xfrm>
          <a:off x="0" y="1002262"/>
          <a:ext cx="8198344"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B9840-919E-488B-A0CF-F8690717D91E}">
      <dsp:nvSpPr>
        <dsp:cNvPr id="0" name=""/>
        <dsp:cNvSpPr/>
      </dsp:nvSpPr>
      <dsp:spPr>
        <a:xfrm>
          <a:off x="2131569" y="104"/>
          <a:ext cx="6066774" cy="1002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Opportunity for new income source </a:t>
          </a:r>
        </a:p>
      </dsp:txBody>
      <dsp:txXfrm>
        <a:off x="2131569" y="104"/>
        <a:ext cx="6066774" cy="1002157"/>
      </dsp:txXfrm>
    </dsp:sp>
    <dsp:sp modelId="{5BAC93B3-C0EA-4C4E-8403-89C7D6FD8AAD}">
      <dsp:nvSpPr>
        <dsp:cNvPr id="0" name=""/>
        <dsp:cNvSpPr/>
      </dsp:nvSpPr>
      <dsp:spPr>
        <a:xfrm>
          <a:off x="0" y="104"/>
          <a:ext cx="2131569" cy="1002157"/>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Recycle &amp; Reuse</a:t>
          </a:r>
        </a:p>
      </dsp:txBody>
      <dsp:txXfrm>
        <a:off x="48930" y="49034"/>
        <a:ext cx="2033709" cy="953227"/>
      </dsp:txXfrm>
    </dsp:sp>
    <dsp:sp modelId="{59463D88-F626-4631-AF1C-3EFD77A3AD81}">
      <dsp:nvSpPr>
        <dsp:cNvPr id="0" name=""/>
        <dsp:cNvSpPr/>
      </dsp:nvSpPr>
      <dsp:spPr>
        <a:xfrm>
          <a:off x="2131569" y="1052370"/>
          <a:ext cx="6066774" cy="1002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Eliminates Odor &amp; Smoke</a:t>
          </a:r>
        </a:p>
      </dsp:txBody>
      <dsp:txXfrm>
        <a:off x="2131569" y="1052370"/>
        <a:ext cx="6066774" cy="1002157"/>
      </dsp:txXfrm>
    </dsp:sp>
    <dsp:sp modelId="{DAE4A73E-BE14-4BED-9F79-F42A9682584B}">
      <dsp:nvSpPr>
        <dsp:cNvPr id="0" name=""/>
        <dsp:cNvSpPr/>
      </dsp:nvSpPr>
      <dsp:spPr>
        <a:xfrm>
          <a:off x="0" y="1052370"/>
          <a:ext cx="2131569" cy="1002157"/>
        </a:xfrm>
        <a:prstGeom prst="round2SameRect">
          <a:avLst>
            <a:gd name="adj1" fmla="val 16670"/>
            <a:gd name="adj2" fmla="val 0"/>
          </a:avLst>
        </a:prstGeom>
        <a:gradFill rotWithShape="0">
          <a:gsLst>
            <a:gs pos="0">
              <a:schemeClr val="accent2">
                <a:hueOff val="-9288598"/>
                <a:satOff val="-4967"/>
                <a:lumOff val="-5098"/>
                <a:alphaOff val="0"/>
                <a:lumMod val="110000"/>
                <a:satMod val="105000"/>
                <a:tint val="67000"/>
              </a:schemeClr>
            </a:gs>
            <a:gs pos="50000">
              <a:schemeClr val="accent2">
                <a:hueOff val="-9288598"/>
                <a:satOff val="-4967"/>
                <a:lumOff val="-5098"/>
                <a:alphaOff val="0"/>
                <a:lumMod val="105000"/>
                <a:satMod val="103000"/>
                <a:tint val="73000"/>
              </a:schemeClr>
            </a:gs>
            <a:gs pos="100000">
              <a:schemeClr val="accent2">
                <a:hueOff val="-9288598"/>
                <a:satOff val="-4967"/>
                <a:lumOff val="-5098"/>
                <a:alphaOff val="0"/>
                <a:lumMod val="105000"/>
                <a:satMod val="109000"/>
                <a:tint val="81000"/>
              </a:schemeClr>
            </a:gs>
          </a:gsLst>
          <a:lin ang="5400000" scaled="0"/>
        </a:gradFill>
        <a:ln w="6350" cap="flat" cmpd="sng" algn="ctr">
          <a:solidFill>
            <a:schemeClr val="accent2">
              <a:hueOff val="-9288598"/>
              <a:satOff val="-4967"/>
              <a:lumOff val="-509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Friendly</a:t>
          </a:r>
        </a:p>
      </dsp:txBody>
      <dsp:txXfrm>
        <a:off x="48930" y="1101300"/>
        <a:ext cx="2033709" cy="953227"/>
      </dsp:txXfrm>
    </dsp:sp>
    <dsp:sp modelId="{A6A3545B-6816-46BA-B7AD-B7FCD8168D7F}">
      <dsp:nvSpPr>
        <dsp:cNvPr id="0" name=""/>
        <dsp:cNvSpPr/>
      </dsp:nvSpPr>
      <dsp:spPr>
        <a:xfrm>
          <a:off x="2131569" y="2104636"/>
          <a:ext cx="6066774" cy="1002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Eliminates Non-decomposable Wastes </a:t>
          </a:r>
        </a:p>
      </dsp:txBody>
      <dsp:txXfrm>
        <a:off x="2131569" y="2104636"/>
        <a:ext cx="6066774" cy="1002157"/>
      </dsp:txXfrm>
    </dsp:sp>
    <dsp:sp modelId="{0D8C37D6-DC3A-4D96-A982-B533F0E29A15}">
      <dsp:nvSpPr>
        <dsp:cNvPr id="0" name=""/>
        <dsp:cNvSpPr/>
      </dsp:nvSpPr>
      <dsp:spPr>
        <a:xfrm>
          <a:off x="0" y="2104636"/>
          <a:ext cx="2131569" cy="1002157"/>
        </a:xfrm>
        <a:prstGeom prst="round2SameRect">
          <a:avLst>
            <a:gd name="adj1" fmla="val 16670"/>
            <a:gd name="adj2" fmla="val 0"/>
          </a:avLst>
        </a:prstGeom>
        <a:gradFill rotWithShape="0">
          <a:gsLst>
            <a:gs pos="0">
              <a:schemeClr val="accent2">
                <a:hueOff val="-18577196"/>
                <a:satOff val="-9934"/>
                <a:lumOff val="-10196"/>
                <a:alphaOff val="0"/>
                <a:lumMod val="110000"/>
                <a:satMod val="105000"/>
                <a:tint val="67000"/>
              </a:schemeClr>
            </a:gs>
            <a:gs pos="50000">
              <a:schemeClr val="accent2">
                <a:hueOff val="-18577196"/>
                <a:satOff val="-9934"/>
                <a:lumOff val="-10196"/>
                <a:alphaOff val="0"/>
                <a:lumMod val="105000"/>
                <a:satMod val="103000"/>
                <a:tint val="73000"/>
              </a:schemeClr>
            </a:gs>
            <a:gs pos="100000">
              <a:schemeClr val="accent2">
                <a:hueOff val="-18577196"/>
                <a:satOff val="-9934"/>
                <a:lumOff val="-10196"/>
                <a:alphaOff val="0"/>
                <a:lumMod val="105000"/>
                <a:satMod val="109000"/>
                <a:tint val="81000"/>
              </a:schemeClr>
            </a:gs>
          </a:gsLst>
          <a:lin ang="5400000" scaled="0"/>
        </a:gradFill>
        <a:ln w="6350" cap="flat" cmpd="sng" algn="ctr">
          <a:solidFill>
            <a:schemeClr val="accent2">
              <a:hueOff val="-18577196"/>
              <a:satOff val="-9934"/>
              <a:lumOff val="-1019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Reduced Stress on Landfill</a:t>
          </a:r>
        </a:p>
      </dsp:txBody>
      <dsp:txXfrm>
        <a:off x="48930" y="2153566"/>
        <a:ext cx="2033709" cy="9532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0CDA0-59CE-403E-8627-2F51D55B6AFF}">
      <dsp:nvSpPr>
        <dsp:cNvPr id="0" name=""/>
        <dsp:cNvSpPr/>
      </dsp:nvSpPr>
      <dsp:spPr>
        <a:xfrm>
          <a:off x="0" y="2614867"/>
          <a:ext cx="8198344"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99DD1A-2CC4-41F3-90F7-36FF47B8BABC}">
      <dsp:nvSpPr>
        <dsp:cNvPr id="0" name=""/>
        <dsp:cNvSpPr/>
      </dsp:nvSpPr>
      <dsp:spPr>
        <a:xfrm>
          <a:off x="0" y="1527561"/>
          <a:ext cx="8198344"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B9840-919E-488B-A0CF-F8690717D91E}">
      <dsp:nvSpPr>
        <dsp:cNvPr id="0" name=""/>
        <dsp:cNvSpPr/>
      </dsp:nvSpPr>
      <dsp:spPr>
        <a:xfrm>
          <a:off x="2131569" y="492031"/>
          <a:ext cx="6066774" cy="1035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High cost </a:t>
          </a:r>
        </a:p>
      </dsp:txBody>
      <dsp:txXfrm>
        <a:off x="2131569" y="492031"/>
        <a:ext cx="6066774" cy="1035529"/>
      </dsp:txXfrm>
    </dsp:sp>
    <dsp:sp modelId="{5BAC93B3-C0EA-4C4E-8403-89C7D6FD8AAD}">
      <dsp:nvSpPr>
        <dsp:cNvPr id="0" name=""/>
        <dsp:cNvSpPr/>
      </dsp:nvSpPr>
      <dsp:spPr>
        <a:xfrm>
          <a:off x="0" y="492031"/>
          <a:ext cx="2131569" cy="1035529"/>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Maintenance</a:t>
          </a:r>
        </a:p>
      </dsp:txBody>
      <dsp:txXfrm>
        <a:off x="50559" y="542590"/>
        <a:ext cx="2030451" cy="984970"/>
      </dsp:txXfrm>
    </dsp:sp>
    <dsp:sp modelId="{59463D88-F626-4631-AF1C-3EFD77A3AD81}">
      <dsp:nvSpPr>
        <dsp:cNvPr id="0" name=""/>
        <dsp:cNvSpPr/>
      </dsp:nvSpPr>
      <dsp:spPr>
        <a:xfrm>
          <a:off x="2131569" y="1579337"/>
          <a:ext cx="6066774" cy="1035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Electrical connection &amp; Maintenance</a:t>
          </a:r>
        </a:p>
      </dsp:txBody>
      <dsp:txXfrm>
        <a:off x="2131569" y="1579337"/>
        <a:ext cx="6066774" cy="1035529"/>
      </dsp:txXfrm>
    </dsp:sp>
    <dsp:sp modelId="{DAE4A73E-BE14-4BED-9F79-F42A9682584B}">
      <dsp:nvSpPr>
        <dsp:cNvPr id="0" name=""/>
        <dsp:cNvSpPr/>
      </dsp:nvSpPr>
      <dsp:spPr>
        <a:xfrm>
          <a:off x="0" y="1579337"/>
          <a:ext cx="2131569" cy="1035529"/>
        </a:xfrm>
        <a:prstGeom prst="round2SameRect">
          <a:avLst>
            <a:gd name="adj1" fmla="val 16670"/>
            <a:gd name="adj2" fmla="val 0"/>
          </a:avLst>
        </a:prstGeom>
        <a:gradFill rotWithShape="0">
          <a:gsLst>
            <a:gs pos="0">
              <a:schemeClr val="accent2">
                <a:hueOff val="-18577196"/>
                <a:satOff val="-9934"/>
                <a:lumOff val="-10196"/>
                <a:alphaOff val="0"/>
                <a:lumMod val="110000"/>
                <a:satMod val="105000"/>
                <a:tint val="67000"/>
              </a:schemeClr>
            </a:gs>
            <a:gs pos="50000">
              <a:schemeClr val="accent2">
                <a:hueOff val="-18577196"/>
                <a:satOff val="-9934"/>
                <a:lumOff val="-10196"/>
                <a:alphaOff val="0"/>
                <a:lumMod val="105000"/>
                <a:satMod val="103000"/>
                <a:tint val="73000"/>
              </a:schemeClr>
            </a:gs>
            <a:gs pos="100000">
              <a:schemeClr val="accent2">
                <a:hueOff val="-18577196"/>
                <a:satOff val="-9934"/>
                <a:lumOff val="-10196"/>
                <a:alphaOff val="0"/>
                <a:lumMod val="105000"/>
                <a:satMod val="109000"/>
                <a:tint val="81000"/>
              </a:schemeClr>
            </a:gs>
          </a:gsLst>
          <a:lin ang="5400000" scaled="0"/>
        </a:gradFill>
        <a:ln w="6350" cap="flat" cmpd="sng" algn="ctr">
          <a:solidFill>
            <a:schemeClr val="accent2">
              <a:hueOff val="-18577196"/>
              <a:satOff val="-9934"/>
              <a:lumOff val="-1019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Electric Hazards</a:t>
          </a:r>
        </a:p>
      </dsp:txBody>
      <dsp:txXfrm>
        <a:off x="50559" y="1629896"/>
        <a:ext cx="2030451" cy="984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A46B7-9DDE-455A-9C75-0DD300A6CCBE}">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3">
            <a:hueOff val="7608222"/>
            <a:satOff val="2099"/>
            <a:lumOff val="-235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FD2A51-8DE0-4D18-8DAE-9CB7830A2236}">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3">
            <a:hueOff val="5072148"/>
            <a:satOff val="1399"/>
            <a:lumOff val="-156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9EF12-15B7-4888-81AC-2F72F73A2B37}">
      <dsp:nvSpPr>
        <dsp:cNvPr id="0" name=""/>
        <dsp:cNvSpPr/>
      </dsp:nvSpPr>
      <dsp:spPr>
        <a:xfrm>
          <a:off x="1980380" y="625714"/>
          <a:ext cx="4167238" cy="4167238"/>
        </a:xfrm>
        <a:prstGeom prst="blockArc">
          <a:avLst>
            <a:gd name="adj1" fmla="val 0"/>
            <a:gd name="adj2" fmla="val 5400000"/>
            <a:gd name="adj3" fmla="val 4642"/>
          </a:avLst>
        </a:prstGeom>
        <a:solidFill>
          <a:schemeClr val="accent3">
            <a:hueOff val="2536074"/>
            <a:satOff val="700"/>
            <a:lumOff val="-7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0A6EFA-837B-4A93-A24E-7201C3D5AAD0}">
      <dsp:nvSpPr>
        <dsp:cNvPr id="0" name=""/>
        <dsp:cNvSpPr/>
      </dsp:nvSpPr>
      <dsp:spPr>
        <a:xfrm>
          <a:off x="1980380" y="625714"/>
          <a:ext cx="4167238" cy="4167238"/>
        </a:xfrm>
        <a:prstGeom prst="blockArc">
          <a:avLst>
            <a:gd name="adj1" fmla="val 16200000"/>
            <a:gd name="adj2" fmla="val 0"/>
            <a:gd name="adj3" fmla="val 464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459E5D-6CE3-410F-946B-0658994BE9AA}">
      <dsp:nvSpPr>
        <dsp:cNvPr id="0" name=""/>
        <dsp:cNvSpPr/>
      </dsp:nvSpPr>
      <dsp:spPr>
        <a:xfrm>
          <a:off x="3104554" y="1749888"/>
          <a:ext cx="1918890" cy="191889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a:lnSpc>
              <a:spcPct val="90000"/>
            </a:lnSpc>
            <a:spcBef>
              <a:spcPct val="0"/>
            </a:spcBef>
            <a:spcAft>
              <a:spcPct val="35000"/>
            </a:spcAft>
            <a:buNone/>
          </a:pPr>
          <a:r>
            <a:rPr lang="en-US" sz="5500" kern="1200" dirty="0"/>
            <a:t>KPI</a:t>
          </a:r>
        </a:p>
      </dsp:txBody>
      <dsp:txXfrm>
        <a:off x="3385569" y="2030903"/>
        <a:ext cx="1356860" cy="1356860"/>
      </dsp:txXfrm>
    </dsp:sp>
    <dsp:sp modelId="{6ABB9100-3EB3-434C-BB9F-58B1BD6F72CC}">
      <dsp:nvSpPr>
        <dsp:cNvPr id="0" name=""/>
        <dsp:cNvSpPr/>
      </dsp:nvSpPr>
      <dsp:spPr>
        <a:xfrm>
          <a:off x="3392388" y="2458"/>
          <a:ext cx="1343223" cy="134322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Safety</a:t>
          </a:r>
        </a:p>
      </dsp:txBody>
      <dsp:txXfrm>
        <a:off x="3589098" y="199168"/>
        <a:ext cx="949803" cy="949803"/>
      </dsp:txXfrm>
    </dsp:sp>
    <dsp:sp modelId="{D9B8D7B8-5E3F-45BD-A981-C96BCF799471}">
      <dsp:nvSpPr>
        <dsp:cNvPr id="0" name=""/>
        <dsp:cNvSpPr/>
      </dsp:nvSpPr>
      <dsp:spPr>
        <a:xfrm>
          <a:off x="5427651" y="2037721"/>
          <a:ext cx="1343223" cy="1343223"/>
        </a:xfrm>
        <a:prstGeom prst="ellipse">
          <a:avLst/>
        </a:prstGeom>
        <a:solidFill>
          <a:schemeClr val="accent3">
            <a:hueOff val="2536074"/>
            <a:satOff val="70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Quality</a:t>
          </a:r>
        </a:p>
      </dsp:txBody>
      <dsp:txXfrm>
        <a:off x="5624361" y="2234431"/>
        <a:ext cx="949803" cy="949803"/>
      </dsp:txXfrm>
    </dsp:sp>
    <dsp:sp modelId="{A5F7A1E2-08C0-47CA-9226-342F9B16714E}">
      <dsp:nvSpPr>
        <dsp:cNvPr id="0" name=""/>
        <dsp:cNvSpPr/>
      </dsp:nvSpPr>
      <dsp:spPr>
        <a:xfrm>
          <a:off x="3392388" y="4072985"/>
          <a:ext cx="1343223" cy="1343223"/>
        </a:xfrm>
        <a:prstGeom prst="ellipse">
          <a:avLst/>
        </a:prstGeom>
        <a:solidFill>
          <a:schemeClr val="accent3">
            <a:hueOff val="5072148"/>
            <a:satOff val="1399"/>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Cost</a:t>
          </a:r>
        </a:p>
      </dsp:txBody>
      <dsp:txXfrm>
        <a:off x="3589098" y="4269695"/>
        <a:ext cx="949803" cy="949803"/>
      </dsp:txXfrm>
    </dsp:sp>
    <dsp:sp modelId="{154A4590-1091-4B11-B409-F69CFB664ABE}">
      <dsp:nvSpPr>
        <dsp:cNvPr id="0" name=""/>
        <dsp:cNvSpPr/>
      </dsp:nvSpPr>
      <dsp:spPr>
        <a:xfrm>
          <a:off x="1357124" y="2037721"/>
          <a:ext cx="1343223" cy="1343223"/>
        </a:xfrm>
        <a:prstGeom prst="ellipse">
          <a:avLst/>
        </a:prstGeom>
        <a:solidFill>
          <a:schemeClr val="accent3">
            <a:hueOff val="7608222"/>
            <a:satOff val="209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Productivity</a:t>
          </a: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0.61443</cdr:x>
      <cdr:y>0.44539</cdr:y>
    </cdr:from>
    <cdr:to>
      <cdr:x>0.61443</cdr:x>
      <cdr:y>0.89615</cdr:y>
    </cdr:to>
    <cdr:cxnSp macro="">
      <cdr:nvCxnSpPr>
        <cdr:cNvPr id="3" name="Straight Connector 2">
          <a:extLst xmlns:a="http://schemas.openxmlformats.org/drawingml/2006/main">
            <a:ext uri="{FF2B5EF4-FFF2-40B4-BE49-F238E27FC236}">
              <a16:creationId xmlns:a16="http://schemas.microsoft.com/office/drawing/2014/main" id="{E165C065-B760-2DF6-E7F1-F6A50B07858A}"/>
            </a:ext>
          </a:extLst>
        </cdr:cNvPr>
        <cdr:cNvCxnSpPr/>
      </cdr:nvCxnSpPr>
      <cdr:spPr>
        <a:xfrm xmlns:a="http://schemas.openxmlformats.org/drawingml/2006/main">
          <a:off x="5490113" y="2642767"/>
          <a:ext cx="0" cy="2674670"/>
        </a:xfrm>
        <a:prstGeom xmlns:a="http://schemas.openxmlformats.org/drawingml/2006/main" prst="line">
          <a:avLst/>
        </a:prstGeom>
        <a:ln xmlns:a="http://schemas.openxmlformats.org/drawingml/2006/main" w="3810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0.58667</cdr:x>
      <cdr:y>0.69861</cdr:y>
    </cdr:from>
    <cdr:to>
      <cdr:x>0.67333</cdr:x>
      <cdr:y>0.74861</cdr:y>
    </cdr:to>
    <cdr:sp macro="" textlink="">
      <cdr:nvSpPr>
        <cdr:cNvPr id="4" name="TextBox 3">
          <a:extLst xmlns:a="http://schemas.openxmlformats.org/drawingml/2006/main">
            <a:ext uri="{FF2B5EF4-FFF2-40B4-BE49-F238E27FC236}">
              <a16:creationId xmlns:a16="http://schemas.microsoft.com/office/drawing/2014/main" id="{F3DF7C6F-7782-8586-82DC-A2F1D032E29E}"/>
            </a:ext>
          </a:extLst>
        </cdr:cNvPr>
        <cdr:cNvSpPr txBox="1"/>
      </cdr:nvSpPr>
      <cdr:spPr>
        <a:xfrm xmlns:a="http://schemas.openxmlformats.org/drawingml/2006/main">
          <a:off x="2682240" y="1916430"/>
          <a:ext cx="396240" cy="1371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0.55395</cdr:x>
      <cdr:y>0.78224</cdr:y>
    </cdr:from>
    <cdr:to>
      <cdr:x>0.72747</cdr:x>
      <cdr:y>0.88777</cdr:y>
    </cdr:to>
    <cdr:sp macro="" textlink="">
      <cdr:nvSpPr>
        <cdr:cNvPr id="5" name="TextBox 4">
          <a:extLst xmlns:a="http://schemas.openxmlformats.org/drawingml/2006/main">
            <a:ext uri="{FF2B5EF4-FFF2-40B4-BE49-F238E27FC236}">
              <a16:creationId xmlns:a16="http://schemas.microsoft.com/office/drawing/2014/main" id="{B2EFD0EB-7B2E-0B4A-9C56-A935C1FF64D8}"/>
            </a:ext>
          </a:extLst>
        </cdr:cNvPr>
        <cdr:cNvSpPr txBox="1"/>
      </cdr:nvSpPr>
      <cdr:spPr>
        <a:xfrm xmlns:a="http://schemas.openxmlformats.org/drawingml/2006/main">
          <a:off x="4949687" y="4641575"/>
          <a:ext cx="1550504" cy="62616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a:highlight>
                <a:srgbClr val="FFFF00"/>
              </a:highlight>
            </a:rPr>
            <a:t>7 years</a:t>
          </a: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14:03:09.474"/>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7T00:29:39.872"/>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February 17,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30254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February 17,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678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February 17,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90914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February 17,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2005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February 17,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5054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February 17,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55539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February 17,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3812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February 17,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438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February 17,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47827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February 17,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9812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February 17,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5898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lIns="109728" tIns="109728" rIns="109728" bIns="91440" anchor="ctr"/>
          <a:lstStyle>
            <a:lvl1pPr algn="l">
              <a:defRPr sz="950" cap="none" spc="250" baseline="0">
                <a:solidFill>
                  <a:schemeClr val="tx1">
                    <a:lumMod val="85000"/>
                    <a:lumOff val="15000"/>
                  </a:schemeClr>
                </a:solidFill>
                <a:latin typeface="+mn-lt"/>
              </a:defRPr>
            </a:lvl1pPr>
          </a:lstStyle>
          <a:p>
            <a:fld id="{A33960BD-7AC1-4217-9611-AAA56D3EE38F}" type="datetime4">
              <a:rPr lang="en-US" smtClean="0"/>
              <a:pPr/>
              <a:t>February 17,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lIns="109728" tIns="109728" rIns="109728" bIns="91440" anchor="ctr"/>
          <a:lstStyle>
            <a:lvl1pPr algn="r">
              <a:defRPr sz="950" cap="none" spc="25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lIns="109728" tIns="109728" rIns="109728" bIns="9144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73487553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7"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110000"/>
        </a:lnSpc>
        <a:spcBef>
          <a:spcPct val="0"/>
        </a:spcBef>
        <a:buNone/>
        <a:defRPr sz="2800" kern="1200" cap="none" spc="25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spc="10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0000"/>
        </a:lnSpc>
        <a:spcBef>
          <a:spcPts val="500"/>
        </a:spcBef>
        <a:buFontTx/>
        <a:buNone/>
        <a:defRPr sz="1800" kern="1200" spc="10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0000"/>
        </a:lnSpc>
        <a:spcBef>
          <a:spcPts val="500"/>
        </a:spcBef>
        <a:buSzPct val="80000"/>
        <a:buFont typeface="Arial" panose="020B0604020202020204" pitchFamily="34" charset="0"/>
        <a:buChar char="•"/>
        <a:defRPr sz="1600" kern="1200" spc="10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0000"/>
        </a:lnSpc>
        <a:spcBef>
          <a:spcPts val="500"/>
        </a:spcBef>
        <a:buFontTx/>
        <a:buNone/>
        <a:defRPr sz="1400" kern="1200" spc="10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0000"/>
        </a:lnSpc>
        <a:spcBef>
          <a:spcPts val="500"/>
        </a:spcBef>
        <a:buSzPct val="80000"/>
        <a:buFont typeface="Arial" panose="020B0604020202020204" pitchFamily="34" charset="0"/>
        <a:buChar char="•"/>
        <a:defRPr sz="1400" kern="1200" spc="10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fif"/></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jfif"/></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78">
            <a:extLst>
              <a:ext uri="{FF2B5EF4-FFF2-40B4-BE49-F238E27FC236}">
                <a16:creationId xmlns:a16="http://schemas.microsoft.com/office/drawing/2014/main" id="{B9E1C9F1-A010-4152-BDBB-49F2DD33E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141C7B94-1871-E50B-52A7-B8DAA9B92A66}"/>
              </a:ext>
            </a:extLst>
          </p:cNvPr>
          <p:cNvPicPr>
            <a:picLocks noChangeAspect="1"/>
          </p:cNvPicPr>
          <p:nvPr/>
        </p:nvPicPr>
        <p:blipFill rotWithShape="1">
          <a:blip r:embed="rId2"/>
          <a:srcRect l="1393" r="9718"/>
          <a:stretch/>
        </p:blipFill>
        <p:spPr>
          <a:xfrm>
            <a:off x="20" y="1"/>
            <a:ext cx="12191979" cy="6857999"/>
          </a:xfrm>
          <a:prstGeom prst="rect">
            <a:avLst/>
          </a:prstGeom>
        </p:spPr>
      </p:pic>
      <p:sp useBgFill="1">
        <p:nvSpPr>
          <p:cNvPr id="86" name="Freeform: Shape 80">
            <a:extLst>
              <a:ext uri="{FF2B5EF4-FFF2-40B4-BE49-F238E27FC236}">
                <a16:creationId xmlns:a16="http://schemas.microsoft.com/office/drawing/2014/main" id="{184D4F00-53F5-4F7F-AFDA-4F20F0A4B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5"/>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072BFF3C-EA2F-4505-B609-BF3FC520B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1"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CDB9BF-CD08-AF69-CBBF-5B161A6D0354}"/>
              </a:ext>
            </a:extLst>
          </p:cNvPr>
          <p:cNvSpPr>
            <a:spLocks noGrp="1"/>
          </p:cNvSpPr>
          <p:nvPr>
            <p:ph type="ctrTitle"/>
          </p:nvPr>
        </p:nvSpPr>
        <p:spPr>
          <a:xfrm>
            <a:off x="893927" y="1255594"/>
            <a:ext cx="3002509" cy="2224585"/>
          </a:xfrm>
        </p:spPr>
        <p:txBody>
          <a:bodyPr>
            <a:normAutofit/>
          </a:bodyPr>
          <a:lstStyle/>
          <a:p>
            <a:r>
              <a:rPr lang="en-US"/>
              <a:t>Only Waste for Landfill </a:t>
            </a:r>
            <a:endParaRPr lang="en-US" dirty="0"/>
          </a:p>
        </p:txBody>
      </p:sp>
      <p:sp>
        <p:nvSpPr>
          <p:cNvPr id="3" name="Subtitle 2">
            <a:extLst>
              <a:ext uri="{FF2B5EF4-FFF2-40B4-BE49-F238E27FC236}">
                <a16:creationId xmlns:a16="http://schemas.microsoft.com/office/drawing/2014/main" id="{244529BF-E4A3-E356-5C4D-7F1388E22C6A}"/>
              </a:ext>
            </a:extLst>
          </p:cNvPr>
          <p:cNvSpPr>
            <a:spLocks noGrp="1"/>
          </p:cNvSpPr>
          <p:nvPr>
            <p:ph type="subTitle" idx="1"/>
          </p:nvPr>
        </p:nvSpPr>
        <p:spPr>
          <a:xfrm>
            <a:off x="893927" y="3719014"/>
            <a:ext cx="3002509" cy="634622"/>
          </a:xfrm>
        </p:spPr>
        <p:txBody>
          <a:bodyPr>
            <a:normAutofit/>
          </a:bodyPr>
          <a:lstStyle/>
          <a:p>
            <a:r>
              <a:rPr lang="en-US" sz="1800"/>
              <a:t>                   Isis</a:t>
            </a:r>
            <a:endParaRPr lang="en-US" sz="1800" dirty="0"/>
          </a:p>
        </p:txBody>
      </p:sp>
      <p:sp>
        <p:nvSpPr>
          <p:cNvPr id="85" name="Rectangle 6">
            <a:extLst>
              <a:ext uri="{FF2B5EF4-FFF2-40B4-BE49-F238E27FC236}">
                <a16:creationId xmlns:a16="http://schemas.microsoft.com/office/drawing/2014/main" id="{E24E5D46-0D63-409C-B1CB-09DDD9100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5860" y="500513"/>
            <a:ext cx="1464561" cy="4771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446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flipH="1">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2" name="TextBox 1">
            <a:extLst>
              <a:ext uri="{FF2B5EF4-FFF2-40B4-BE49-F238E27FC236}">
                <a16:creationId xmlns:a16="http://schemas.microsoft.com/office/drawing/2014/main" id="{D577E0D4-7240-65C0-0FD0-ACC11854A478}"/>
              </a:ext>
            </a:extLst>
          </p:cNvPr>
          <p:cNvSpPr txBox="1"/>
          <p:nvPr/>
        </p:nvSpPr>
        <p:spPr>
          <a:xfrm>
            <a:off x="1050879" y="2147357"/>
            <a:ext cx="4554791" cy="4107020"/>
          </a:xfrm>
          <a:prstGeom prst="rect">
            <a:avLst/>
          </a:prstGeom>
        </p:spPr>
        <p:txBody>
          <a:bodyPr vert="horz" lIns="91440" tIns="45720" rIns="91440" bIns="45720" rtlCol="0">
            <a:normAutofit/>
          </a:bodyPr>
          <a:lstStyle/>
          <a:p>
            <a:pPr algn="just">
              <a:spcAft>
                <a:spcPts val="600"/>
              </a:spcAft>
            </a:pPr>
            <a:r>
              <a:rPr lang="en-US" i="1" spc="50" dirty="0">
                <a:solidFill>
                  <a:schemeClr val="tx1">
                    <a:lumMod val="85000"/>
                    <a:lumOff val="15000"/>
                  </a:schemeClr>
                </a:solidFill>
                <a:ea typeface="Batang" panose="02030600000101010101" pitchFamily="18" charset="-127"/>
              </a:rPr>
              <a:t>A huge amount of plastic is gathered in the waste bin and STS and finally in landfills. If they are started to proceed in the STS by using this kind of machines “</a:t>
            </a:r>
            <a:r>
              <a:rPr lang="en-US" b="0" i="1" cap="all" dirty="0">
                <a:solidFill>
                  <a:srgbClr val="332C2A"/>
                </a:solidFill>
                <a:effectLst/>
                <a:latin typeface="SourceSansPro-SemiBold"/>
              </a:rPr>
              <a:t>SHREDDER EXTRUDER RECYCLING PELLETIZING SYSTEM”, </a:t>
            </a:r>
            <a:r>
              <a:rPr lang="en-US" i="1" spc="50" dirty="0">
                <a:solidFill>
                  <a:schemeClr val="tx1">
                    <a:lumMod val="85000"/>
                    <a:lumOff val="15000"/>
                  </a:schemeClr>
                </a:solidFill>
                <a:ea typeface="Batang" panose="02030600000101010101" pitchFamily="18" charset="-127"/>
              </a:rPr>
              <a:t>before felling in landfill a huge amount of waste load will be reduced.</a:t>
            </a:r>
          </a:p>
        </p:txBody>
      </p:sp>
      <p:pic>
        <p:nvPicPr>
          <p:cNvPr id="4" name="Picture 3">
            <a:extLst>
              <a:ext uri="{FF2B5EF4-FFF2-40B4-BE49-F238E27FC236}">
                <a16:creationId xmlns:a16="http://schemas.microsoft.com/office/drawing/2014/main" id="{1C0025FB-E6C4-C346-FB2F-48A9E25BCB90}"/>
              </a:ext>
            </a:extLst>
          </p:cNvPr>
          <p:cNvPicPr>
            <a:picLocks noChangeAspect="1"/>
          </p:cNvPicPr>
          <p:nvPr/>
        </p:nvPicPr>
        <p:blipFill rotWithShape="1">
          <a:blip r:embed="rId3">
            <a:extLst>
              <a:ext uri="{28A0092B-C50C-407E-A947-70E740481C1C}">
                <a14:useLocalDpi xmlns:a14="http://schemas.microsoft.com/office/drawing/2010/main" val="0"/>
              </a:ext>
            </a:extLst>
          </a:blip>
          <a:srcRect t="14773"/>
          <a:stretch/>
        </p:blipFill>
        <p:spPr>
          <a:xfrm>
            <a:off x="6095990" y="3428989"/>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Tree>
    <p:extLst>
      <p:ext uri="{BB962C8B-B14F-4D97-AF65-F5344CB8AC3E}">
        <p14:creationId xmlns:p14="http://schemas.microsoft.com/office/powerpoint/2010/main" val="282078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112C34-E365-F416-A6D7-0F3A03AB4A4D}"/>
              </a:ext>
            </a:extLst>
          </p:cNvPr>
          <p:cNvPicPr>
            <a:picLocks noChangeAspect="1"/>
          </p:cNvPicPr>
          <p:nvPr/>
        </p:nvPicPr>
        <p:blipFill rotWithShape="1">
          <a:blip r:embed="rId2">
            <a:extLst>
              <a:ext uri="{28A0092B-C50C-407E-A947-70E740481C1C}">
                <a14:useLocalDpi xmlns:a14="http://schemas.microsoft.com/office/drawing/2010/main" val="0"/>
              </a:ext>
            </a:extLst>
          </a:blip>
          <a:srcRect t="22921" r="3" b="20450"/>
          <a:stretch/>
        </p:blipFill>
        <p:spPr>
          <a:xfrm flipH="1">
            <a:off x="-10" y="3619500"/>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3"/>
          <a:srcRect l="1393" r="9718"/>
          <a:stretch/>
        </p:blipFill>
        <p:spPr>
          <a:xfrm>
            <a:off x="0" y="-1"/>
            <a:ext cx="6096000" cy="3619499"/>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
        <p:nvSpPr>
          <p:cNvPr id="5" name="TextBox 4">
            <a:extLst>
              <a:ext uri="{FF2B5EF4-FFF2-40B4-BE49-F238E27FC236}">
                <a16:creationId xmlns:a16="http://schemas.microsoft.com/office/drawing/2014/main" id="{393233C4-FA07-0C3E-5D7F-4A6D6225B347}"/>
              </a:ext>
            </a:extLst>
          </p:cNvPr>
          <p:cNvSpPr txBox="1"/>
          <p:nvPr/>
        </p:nvSpPr>
        <p:spPr>
          <a:xfrm>
            <a:off x="7510819" y="2690334"/>
            <a:ext cx="3038475" cy="1477328"/>
          </a:xfrm>
          <a:prstGeom prst="rect">
            <a:avLst/>
          </a:prstGeom>
          <a:noFill/>
        </p:spPr>
        <p:txBody>
          <a:bodyPr wrap="square" rtlCol="0">
            <a:spAutoFit/>
          </a:bodyPr>
          <a:lstStyle/>
          <a:p>
            <a:r>
              <a:rPr lang="en-US" i="1" dirty="0"/>
              <a:t>Paper, must not be treated as waste, because they all are usable. We can install this type of machines in STSs.  </a:t>
            </a:r>
          </a:p>
        </p:txBody>
      </p:sp>
    </p:spTree>
    <p:extLst>
      <p:ext uri="{BB962C8B-B14F-4D97-AF65-F5344CB8AC3E}">
        <p14:creationId xmlns:p14="http://schemas.microsoft.com/office/powerpoint/2010/main" val="232978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flipH="1">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4" name="TextBox 3">
            <a:extLst>
              <a:ext uri="{FF2B5EF4-FFF2-40B4-BE49-F238E27FC236}">
                <a16:creationId xmlns:a16="http://schemas.microsoft.com/office/drawing/2014/main" id="{3F8E1B96-09D7-145C-8A8A-42B94BFA0A2A}"/>
              </a:ext>
            </a:extLst>
          </p:cNvPr>
          <p:cNvSpPr txBox="1"/>
          <p:nvPr/>
        </p:nvSpPr>
        <p:spPr>
          <a:xfrm>
            <a:off x="1050879" y="2147357"/>
            <a:ext cx="4554791" cy="4107020"/>
          </a:xfrm>
          <a:prstGeom prst="rect">
            <a:avLst/>
          </a:prstGeom>
        </p:spPr>
        <p:txBody>
          <a:bodyPr vert="horz" lIns="91440" tIns="45720" rIns="91440" bIns="45720" rtlCol="0">
            <a:normAutofit/>
          </a:bodyPr>
          <a:lstStyle/>
          <a:p>
            <a:pPr>
              <a:spcAft>
                <a:spcPts val="600"/>
              </a:spcAft>
            </a:pPr>
            <a:r>
              <a:rPr lang="en-US" spc="50">
                <a:solidFill>
                  <a:schemeClr val="tx1">
                    <a:lumMod val="85000"/>
                    <a:lumOff val="15000"/>
                  </a:schemeClr>
                </a:solidFill>
                <a:ea typeface="Batang" panose="02030600000101010101" pitchFamily="18" charset="-127"/>
              </a:rPr>
              <a:t>Steel, Aluminum based used products are mostly responsible for overloading of waste. They are also processable and recyclable.</a:t>
            </a:r>
          </a:p>
        </p:txBody>
      </p:sp>
      <p:pic>
        <p:nvPicPr>
          <p:cNvPr id="3" name="Picture 2" descr="A picture containing text&#10;&#10;Description automatically generated">
            <a:extLst>
              <a:ext uri="{FF2B5EF4-FFF2-40B4-BE49-F238E27FC236}">
                <a16:creationId xmlns:a16="http://schemas.microsoft.com/office/drawing/2014/main" id="{630C8ADA-434D-9F4A-01A8-079349AE0E6E}"/>
              </a:ext>
            </a:extLst>
          </p:cNvPr>
          <p:cNvPicPr>
            <a:picLocks noChangeAspect="1"/>
          </p:cNvPicPr>
          <p:nvPr/>
        </p:nvPicPr>
        <p:blipFill rotWithShape="1">
          <a:blip r:embed="rId3">
            <a:extLst>
              <a:ext uri="{28A0092B-C50C-407E-A947-70E740481C1C}">
                <a14:useLocalDpi xmlns:a14="http://schemas.microsoft.com/office/drawing/2010/main" val="0"/>
              </a:ext>
            </a:extLst>
          </a:blip>
          <a:srcRect t="20580" b="23170"/>
          <a:stretch/>
        </p:blipFill>
        <p:spPr>
          <a:xfrm>
            <a:off x="6095990" y="3428989"/>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Tree>
    <p:extLst>
      <p:ext uri="{BB962C8B-B14F-4D97-AF65-F5344CB8AC3E}">
        <p14:creationId xmlns:p14="http://schemas.microsoft.com/office/powerpoint/2010/main" val="182048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1"/>
            <a:ext cx="12192000" cy="6857999"/>
          </a:xfrm>
          <a:prstGeom prst="rect">
            <a:avLst/>
          </a:prstGeom>
        </p:spPr>
      </p:pic>
      <p:sp useBgFill="1">
        <p:nvSpPr>
          <p:cNvPr id="46" name="Freeform: Shape 4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07100F-D391-8645-ED66-7FB79F287638}"/>
              </a:ext>
            </a:extLst>
          </p:cNvPr>
          <p:cNvSpPr txBox="1"/>
          <p:nvPr/>
        </p:nvSpPr>
        <p:spPr>
          <a:xfrm>
            <a:off x="6265585" y="1597912"/>
            <a:ext cx="5676963" cy="3537142"/>
          </a:xfrm>
          <a:prstGeom prst="rect">
            <a:avLst/>
          </a:prstGeom>
        </p:spPr>
        <p:txBody>
          <a:bodyPr vert="horz" lIns="91440" tIns="45720" rIns="91440" bIns="45720" rtlCol="0" anchor="ctr">
            <a:normAutofit fontScale="85000" lnSpcReduction="10000"/>
          </a:bodyPr>
          <a:lstStyle/>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Cost </a:t>
            </a:r>
          </a:p>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Mapping</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
        <p:nvSpPr>
          <p:cNvPr id="4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2F421E-D43F-485B-1482-F328475D5144}"/>
              </a:ext>
            </a:extLst>
          </p:cNvPr>
          <p:cNvSpPr txBox="1"/>
          <p:nvPr/>
        </p:nvSpPr>
        <p:spPr>
          <a:xfrm>
            <a:off x="1265519" y="1746787"/>
            <a:ext cx="4458446" cy="3239392"/>
          </a:xfrm>
          <a:prstGeom prst="rect">
            <a:avLst/>
          </a:prstGeom>
        </p:spPr>
        <p:txBody>
          <a:bodyPr vert="horz" lIns="91440" tIns="45720" rIns="91440" bIns="45720" rtlCol="0" anchor="ctr">
            <a:normAutofit/>
          </a:bodyPr>
          <a:lstStyle/>
          <a:p>
            <a:pPr algn="just">
              <a:spcAft>
                <a:spcPts val="600"/>
              </a:spcAft>
            </a:pPr>
            <a:r>
              <a:rPr lang="en-US" spc="50" dirty="0">
                <a:solidFill>
                  <a:schemeClr val="tx1">
                    <a:lumMod val="85000"/>
                    <a:lumOff val="15000"/>
                  </a:schemeClr>
                </a:solidFill>
                <a:ea typeface="Batang" panose="02030600000101010101" pitchFamily="18" charset="-127"/>
              </a:rPr>
              <a:t>We are proposing not to change the landfill, rather upgrading the existing infrastructure.</a:t>
            </a:r>
          </a:p>
          <a:p>
            <a:pPr algn="just">
              <a:spcAft>
                <a:spcPts val="600"/>
              </a:spcAft>
            </a:pPr>
            <a:r>
              <a:rPr lang="en-US" spc="50" dirty="0">
                <a:solidFill>
                  <a:schemeClr val="tx1">
                    <a:lumMod val="85000"/>
                    <a:lumOff val="15000"/>
                  </a:schemeClr>
                </a:solidFill>
                <a:ea typeface="Batang" panose="02030600000101010101" pitchFamily="18" charset="-127"/>
              </a:rPr>
              <a:t>Even we don’t need to build up new stations.</a:t>
            </a:r>
          </a:p>
        </p:txBody>
      </p:sp>
      <p:sp>
        <p:nvSpPr>
          <p:cNvPr id="4" name="TextBox 3">
            <a:extLst>
              <a:ext uri="{FF2B5EF4-FFF2-40B4-BE49-F238E27FC236}">
                <a16:creationId xmlns:a16="http://schemas.microsoft.com/office/drawing/2014/main" id="{989D83BB-F8CB-1A1D-B75E-48258C73FE9A}"/>
              </a:ext>
            </a:extLst>
          </p:cNvPr>
          <p:cNvSpPr txBox="1"/>
          <p:nvPr/>
        </p:nvSpPr>
        <p:spPr>
          <a:xfrm>
            <a:off x="359154" y="1445765"/>
            <a:ext cx="4775162" cy="1475906"/>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cap="all" spc="600" dirty="0">
                <a:solidFill>
                  <a:schemeClr val="tx1">
                    <a:lumMod val="85000"/>
                    <a:lumOff val="15000"/>
                  </a:schemeClr>
                </a:solidFill>
                <a:latin typeface="+mj-lt"/>
                <a:ea typeface="Batang" panose="02030600000101010101" pitchFamily="18" charset="-127"/>
                <a:cs typeface="+mj-cs"/>
              </a:rPr>
              <a:t>Landfill?</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339763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1"/>
            <a:ext cx="12192000" cy="6857999"/>
          </a:xfrm>
          <a:prstGeom prst="rect">
            <a:avLst/>
          </a:prstGeom>
        </p:spPr>
      </p:pic>
      <p:sp useBgFill="1">
        <p:nvSpPr>
          <p:cNvPr id="46" name="Freeform: Shape 4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07100F-D391-8645-ED66-7FB79F287638}"/>
              </a:ext>
            </a:extLst>
          </p:cNvPr>
          <p:cNvSpPr txBox="1"/>
          <p:nvPr/>
        </p:nvSpPr>
        <p:spPr>
          <a:xfrm>
            <a:off x="6265585" y="1597912"/>
            <a:ext cx="5676963" cy="3537142"/>
          </a:xfrm>
          <a:prstGeom prst="rect">
            <a:avLst/>
          </a:prstGeom>
        </p:spPr>
        <p:txBody>
          <a:bodyPr vert="horz" lIns="91440" tIns="45720" rIns="91440" bIns="45720" rtlCol="0" anchor="ctr">
            <a:normAutofit fontScale="85000" lnSpcReduction="10000"/>
          </a:bodyPr>
          <a:lstStyle/>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Cost </a:t>
            </a:r>
          </a:p>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Mapping</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
        <p:nvSpPr>
          <p:cNvPr id="4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2F421E-D43F-485B-1482-F328475D5144}"/>
              </a:ext>
            </a:extLst>
          </p:cNvPr>
          <p:cNvSpPr txBox="1"/>
          <p:nvPr/>
        </p:nvSpPr>
        <p:spPr>
          <a:xfrm>
            <a:off x="1265519" y="1746787"/>
            <a:ext cx="4458446" cy="3239392"/>
          </a:xfrm>
          <a:prstGeom prst="rect">
            <a:avLst/>
          </a:prstGeom>
        </p:spPr>
        <p:txBody>
          <a:bodyPr vert="horz" lIns="91440" tIns="45720" rIns="91440" bIns="45720" rtlCol="0" anchor="ctr">
            <a:normAutofit/>
          </a:bodyPr>
          <a:lstStyle/>
          <a:p>
            <a:pPr algn="just">
              <a:spcAft>
                <a:spcPts val="600"/>
              </a:spcAft>
            </a:pPr>
            <a:r>
              <a:rPr lang="en-US" spc="50" dirty="0">
                <a:solidFill>
                  <a:schemeClr val="tx1">
                    <a:lumMod val="85000"/>
                    <a:lumOff val="15000"/>
                  </a:schemeClr>
                </a:solidFill>
                <a:ea typeface="Batang" panose="02030600000101010101" pitchFamily="18" charset="-127"/>
              </a:rPr>
              <a:t>Cost would be reduced as we are working on existing facilities with stresses withdrawn.  </a:t>
            </a:r>
          </a:p>
        </p:txBody>
      </p:sp>
      <p:sp>
        <p:nvSpPr>
          <p:cNvPr id="4" name="TextBox 3">
            <a:extLst>
              <a:ext uri="{FF2B5EF4-FFF2-40B4-BE49-F238E27FC236}">
                <a16:creationId xmlns:a16="http://schemas.microsoft.com/office/drawing/2014/main" id="{989D83BB-F8CB-1A1D-B75E-48258C73FE9A}"/>
              </a:ext>
            </a:extLst>
          </p:cNvPr>
          <p:cNvSpPr txBox="1"/>
          <p:nvPr/>
        </p:nvSpPr>
        <p:spPr>
          <a:xfrm>
            <a:off x="988632" y="1415176"/>
            <a:ext cx="5107368" cy="1475906"/>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cap="all" spc="600" dirty="0">
                <a:solidFill>
                  <a:schemeClr val="tx1">
                    <a:lumMod val="85000"/>
                    <a:lumOff val="15000"/>
                  </a:schemeClr>
                </a:solidFill>
                <a:latin typeface="+mj-lt"/>
                <a:ea typeface="Batang" panose="02030600000101010101" pitchFamily="18" charset="-127"/>
                <a:cs typeface="+mj-cs"/>
              </a:rPr>
              <a:t>Transportation?</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254578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1"/>
            <a:ext cx="12192000" cy="6857999"/>
          </a:xfrm>
          <a:prstGeom prst="rect">
            <a:avLst/>
          </a:prstGeom>
        </p:spPr>
      </p:pic>
      <p:sp useBgFill="1">
        <p:nvSpPr>
          <p:cNvPr id="46" name="Freeform: Shape 4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07100F-D391-8645-ED66-7FB79F287638}"/>
              </a:ext>
            </a:extLst>
          </p:cNvPr>
          <p:cNvSpPr txBox="1"/>
          <p:nvPr/>
        </p:nvSpPr>
        <p:spPr>
          <a:xfrm>
            <a:off x="6265585" y="1597912"/>
            <a:ext cx="5676963" cy="3537142"/>
          </a:xfrm>
          <a:prstGeom prst="rect">
            <a:avLst/>
          </a:prstGeom>
        </p:spPr>
        <p:txBody>
          <a:bodyPr vert="horz" lIns="91440" tIns="45720" rIns="91440" bIns="45720" rtlCol="0" anchor="ctr">
            <a:normAutofit fontScale="85000" lnSpcReduction="10000"/>
          </a:bodyPr>
          <a:lstStyle/>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Cost </a:t>
            </a:r>
          </a:p>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Mapping</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
        <p:nvSpPr>
          <p:cNvPr id="4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2F421E-D43F-485B-1482-F328475D5144}"/>
              </a:ext>
            </a:extLst>
          </p:cNvPr>
          <p:cNvSpPr txBox="1"/>
          <p:nvPr/>
        </p:nvSpPr>
        <p:spPr>
          <a:xfrm>
            <a:off x="1265519" y="1746787"/>
            <a:ext cx="4458446" cy="3239392"/>
          </a:xfrm>
          <a:prstGeom prst="rect">
            <a:avLst/>
          </a:prstGeom>
        </p:spPr>
        <p:txBody>
          <a:bodyPr vert="horz" lIns="91440" tIns="45720" rIns="91440" bIns="45720" rtlCol="0" anchor="ctr">
            <a:normAutofit/>
          </a:bodyPr>
          <a:lstStyle/>
          <a:p>
            <a:pPr algn="just">
              <a:spcAft>
                <a:spcPts val="600"/>
              </a:spcAft>
            </a:pPr>
            <a:r>
              <a:rPr lang="en-US" spc="50" dirty="0">
                <a:solidFill>
                  <a:schemeClr val="tx1">
                    <a:lumMod val="85000"/>
                    <a:lumOff val="15000"/>
                  </a:schemeClr>
                </a:solidFill>
                <a:ea typeface="Batang" panose="02030600000101010101" pitchFamily="18" charset="-127"/>
              </a:rPr>
              <a:t>Our idea supports worker with technical training instead of higher qualification. </a:t>
            </a:r>
          </a:p>
          <a:p>
            <a:pPr algn="just">
              <a:spcAft>
                <a:spcPts val="600"/>
              </a:spcAft>
            </a:pPr>
            <a:r>
              <a:rPr lang="en-US" spc="50" dirty="0">
                <a:solidFill>
                  <a:schemeClr val="tx1">
                    <a:lumMod val="85000"/>
                    <a:lumOff val="15000"/>
                  </a:schemeClr>
                </a:solidFill>
                <a:ea typeface="Batang" panose="02030600000101010101" pitchFamily="18" charset="-127"/>
              </a:rPr>
              <a:t>Even existing workers can be utilized.  </a:t>
            </a:r>
          </a:p>
        </p:txBody>
      </p:sp>
      <p:sp>
        <p:nvSpPr>
          <p:cNvPr id="4" name="TextBox 3">
            <a:extLst>
              <a:ext uri="{FF2B5EF4-FFF2-40B4-BE49-F238E27FC236}">
                <a16:creationId xmlns:a16="http://schemas.microsoft.com/office/drawing/2014/main" id="{989D83BB-F8CB-1A1D-B75E-48258C73FE9A}"/>
              </a:ext>
            </a:extLst>
          </p:cNvPr>
          <p:cNvSpPr txBox="1"/>
          <p:nvPr/>
        </p:nvSpPr>
        <p:spPr>
          <a:xfrm>
            <a:off x="988632" y="1415176"/>
            <a:ext cx="5107368" cy="1475906"/>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cap="all" spc="600" dirty="0">
                <a:solidFill>
                  <a:schemeClr val="tx1">
                    <a:lumMod val="85000"/>
                    <a:lumOff val="15000"/>
                  </a:schemeClr>
                </a:solidFill>
                <a:latin typeface="+mj-lt"/>
                <a:ea typeface="Batang" panose="02030600000101010101" pitchFamily="18" charset="-127"/>
                <a:cs typeface="+mj-cs"/>
              </a:rPr>
              <a:t>Labor &amp; wages?</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3782747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1"/>
            <a:ext cx="12192000" cy="6857999"/>
          </a:xfrm>
          <a:prstGeom prst="rect">
            <a:avLst/>
          </a:prstGeom>
        </p:spPr>
      </p:pic>
      <p:sp useBgFill="1">
        <p:nvSpPr>
          <p:cNvPr id="46" name="Freeform: Shape 4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07100F-D391-8645-ED66-7FB79F287638}"/>
              </a:ext>
            </a:extLst>
          </p:cNvPr>
          <p:cNvSpPr txBox="1"/>
          <p:nvPr/>
        </p:nvSpPr>
        <p:spPr>
          <a:xfrm>
            <a:off x="6265585" y="1597912"/>
            <a:ext cx="5676963" cy="3537142"/>
          </a:xfrm>
          <a:prstGeom prst="rect">
            <a:avLst/>
          </a:prstGeom>
        </p:spPr>
        <p:txBody>
          <a:bodyPr vert="horz" lIns="91440" tIns="45720" rIns="91440" bIns="45720" rtlCol="0" anchor="ctr">
            <a:normAutofit fontScale="85000" lnSpcReduction="10000"/>
          </a:bodyPr>
          <a:lstStyle/>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Cost </a:t>
            </a:r>
          </a:p>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Mapping</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
        <p:nvSpPr>
          <p:cNvPr id="4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2F421E-D43F-485B-1482-F328475D5144}"/>
              </a:ext>
            </a:extLst>
          </p:cNvPr>
          <p:cNvSpPr txBox="1"/>
          <p:nvPr/>
        </p:nvSpPr>
        <p:spPr>
          <a:xfrm>
            <a:off x="1265519" y="1746787"/>
            <a:ext cx="4458446" cy="3239392"/>
          </a:xfrm>
          <a:prstGeom prst="rect">
            <a:avLst/>
          </a:prstGeom>
        </p:spPr>
        <p:txBody>
          <a:bodyPr vert="horz" lIns="91440" tIns="45720" rIns="91440" bIns="45720" rtlCol="0" anchor="ctr">
            <a:normAutofit/>
          </a:bodyPr>
          <a:lstStyle/>
          <a:p>
            <a:pPr algn="just">
              <a:spcAft>
                <a:spcPts val="600"/>
              </a:spcAft>
            </a:pPr>
            <a:r>
              <a:rPr lang="en-US" spc="50" dirty="0">
                <a:solidFill>
                  <a:schemeClr val="tx1">
                    <a:lumMod val="85000"/>
                    <a:lumOff val="15000"/>
                  </a:schemeClr>
                </a:solidFill>
                <a:ea typeface="Batang" panose="02030600000101010101" pitchFamily="18" charset="-127"/>
              </a:rPr>
              <a:t>Machinery bases processing.</a:t>
            </a:r>
          </a:p>
          <a:p>
            <a:pPr algn="just">
              <a:spcAft>
                <a:spcPts val="600"/>
              </a:spcAft>
            </a:pPr>
            <a:r>
              <a:rPr lang="en-US" spc="50" dirty="0">
                <a:solidFill>
                  <a:schemeClr val="tx1">
                    <a:lumMod val="85000"/>
                    <a:lumOff val="15000"/>
                  </a:schemeClr>
                </a:solidFill>
                <a:ea typeface="Batang" panose="02030600000101010101" pitchFamily="18" charset="-127"/>
              </a:rPr>
              <a:t>More Efficient &amp; Time preserving. </a:t>
            </a:r>
          </a:p>
        </p:txBody>
      </p:sp>
      <p:sp>
        <p:nvSpPr>
          <p:cNvPr id="4" name="TextBox 3">
            <a:extLst>
              <a:ext uri="{FF2B5EF4-FFF2-40B4-BE49-F238E27FC236}">
                <a16:creationId xmlns:a16="http://schemas.microsoft.com/office/drawing/2014/main" id="{989D83BB-F8CB-1A1D-B75E-48258C73FE9A}"/>
              </a:ext>
            </a:extLst>
          </p:cNvPr>
          <p:cNvSpPr txBox="1"/>
          <p:nvPr/>
        </p:nvSpPr>
        <p:spPr>
          <a:xfrm>
            <a:off x="988632" y="1415176"/>
            <a:ext cx="5107368" cy="1475906"/>
          </a:xfrm>
          <a:prstGeom prst="rect">
            <a:avLst/>
          </a:prstGeom>
        </p:spPr>
        <p:txBody>
          <a:bodyPr vert="horz" lIns="91440" tIns="45720" rIns="91440" bIns="45720" rtlCol="0" anchor="ctr">
            <a:normAutofit lnSpcReduction="10000"/>
          </a:bodyPr>
          <a:lstStyle/>
          <a:p>
            <a:pPr algn="ctr">
              <a:lnSpc>
                <a:spcPct val="110000"/>
              </a:lnSpc>
              <a:spcBef>
                <a:spcPct val="0"/>
              </a:spcBef>
              <a:spcAft>
                <a:spcPts val="600"/>
              </a:spcAft>
            </a:pPr>
            <a:r>
              <a:rPr lang="en-US" sz="2800" b="1" cap="all" spc="600" dirty="0">
                <a:solidFill>
                  <a:schemeClr val="tx1">
                    <a:lumMod val="85000"/>
                    <a:lumOff val="15000"/>
                  </a:schemeClr>
                </a:solidFill>
                <a:latin typeface="+mj-lt"/>
                <a:ea typeface="Batang" panose="02030600000101010101" pitchFamily="18" charset="-127"/>
                <a:cs typeface="+mj-cs"/>
              </a:rPr>
              <a:t>Input Output Ratio?</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269192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1"/>
            <a:ext cx="12192000" cy="6857999"/>
          </a:xfrm>
          <a:prstGeom prst="rect">
            <a:avLst/>
          </a:prstGeom>
        </p:spPr>
      </p:pic>
      <p:sp useBgFill="1">
        <p:nvSpPr>
          <p:cNvPr id="46" name="Freeform: Shape 4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07100F-D391-8645-ED66-7FB79F287638}"/>
              </a:ext>
            </a:extLst>
          </p:cNvPr>
          <p:cNvSpPr txBox="1"/>
          <p:nvPr/>
        </p:nvSpPr>
        <p:spPr>
          <a:xfrm>
            <a:off x="6265585" y="1597912"/>
            <a:ext cx="5676963" cy="3537142"/>
          </a:xfrm>
          <a:prstGeom prst="rect">
            <a:avLst/>
          </a:prstGeom>
        </p:spPr>
        <p:txBody>
          <a:bodyPr vert="horz" lIns="91440" tIns="45720" rIns="91440" bIns="45720" rtlCol="0" anchor="ctr">
            <a:normAutofit fontScale="85000" lnSpcReduction="10000"/>
          </a:bodyPr>
          <a:lstStyle/>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Cost </a:t>
            </a:r>
          </a:p>
          <a:p>
            <a:pPr algn="ctr">
              <a:lnSpc>
                <a:spcPct val="110000"/>
              </a:lnSpc>
              <a:spcBef>
                <a:spcPct val="0"/>
              </a:spcBef>
              <a:spcAft>
                <a:spcPts val="600"/>
              </a:spcAft>
            </a:pPr>
            <a:r>
              <a:rPr lang="en-US" sz="10000" b="1" cap="all" spc="600" dirty="0">
                <a:solidFill>
                  <a:schemeClr val="bg1"/>
                </a:solidFill>
                <a:latin typeface="Algerian" panose="04020705040A02060702" pitchFamily="82" charset="0"/>
                <a:ea typeface="Batang" panose="02030600000101010101" pitchFamily="18" charset="-127"/>
                <a:cs typeface="+mj-cs"/>
              </a:rPr>
              <a:t>Mapping</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
        <p:nvSpPr>
          <p:cNvPr id="4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2F421E-D43F-485B-1482-F328475D5144}"/>
              </a:ext>
            </a:extLst>
          </p:cNvPr>
          <p:cNvSpPr txBox="1"/>
          <p:nvPr/>
        </p:nvSpPr>
        <p:spPr>
          <a:xfrm>
            <a:off x="1265519" y="1746787"/>
            <a:ext cx="4458446" cy="3239392"/>
          </a:xfrm>
          <a:prstGeom prst="rect">
            <a:avLst/>
          </a:prstGeom>
        </p:spPr>
        <p:txBody>
          <a:bodyPr vert="horz" lIns="91440" tIns="45720" rIns="91440" bIns="45720" rtlCol="0" anchor="ctr">
            <a:normAutofit/>
          </a:bodyPr>
          <a:lstStyle/>
          <a:p>
            <a:pPr algn="just">
              <a:spcAft>
                <a:spcPts val="600"/>
              </a:spcAft>
            </a:pPr>
            <a:r>
              <a:rPr lang="en-US" spc="50" dirty="0">
                <a:solidFill>
                  <a:schemeClr val="tx1">
                    <a:lumMod val="85000"/>
                    <a:lumOff val="15000"/>
                  </a:schemeClr>
                </a:solidFill>
                <a:ea typeface="Batang" panose="02030600000101010101" pitchFamily="18" charset="-127"/>
              </a:rPr>
              <a:t>Not a headache at all. We just have to bear machinery and installation cost. </a:t>
            </a:r>
          </a:p>
        </p:txBody>
      </p:sp>
      <p:sp>
        <p:nvSpPr>
          <p:cNvPr id="4" name="TextBox 3">
            <a:extLst>
              <a:ext uri="{FF2B5EF4-FFF2-40B4-BE49-F238E27FC236}">
                <a16:creationId xmlns:a16="http://schemas.microsoft.com/office/drawing/2014/main" id="{989D83BB-F8CB-1A1D-B75E-48258C73FE9A}"/>
              </a:ext>
            </a:extLst>
          </p:cNvPr>
          <p:cNvSpPr txBox="1"/>
          <p:nvPr/>
        </p:nvSpPr>
        <p:spPr>
          <a:xfrm>
            <a:off x="988632" y="1415176"/>
            <a:ext cx="5107368" cy="1475906"/>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2800" b="1" cap="all" spc="600" dirty="0">
                <a:solidFill>
                  <a:schemeClr val="tx1">
                    <a:lumMod val="85000"/>
                    <a:lumOff val="15000"/>
                  </a:schemeClr>
                </a:solidFill>
                <a:latin typeface="+mj-lt"/>
                <a:ea typeface="Batang" panose="02030600000101010101" pitchFamily="18" charset="-127"/>
                <a:cs typeface="+mj-cs"/>
              </a:rPr>
              <a:t>Design Process?</a:t>
            </a:r>
          </a:p>
          <a:p>
            <a:pPr algn="ctr">
              <a:lnSpc>
                <a:spcPct val="110000"/>
              </a:lnSpc>
              <a:spcBef>
                <a:spcPct val="0"/>
              </a:spcBef>
              <a:spcAft>
                <a:spcPts val="600"/>
              </a:spcAft>
            </a:pPr>
            <a:r>
              <a:rPr lang="en-US" sz="28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394671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393" r="9718"/>
          <a:stretch/>
        </p:blipFill>
        <p:spPr>
          <a:xfrm flipH="1">
            <a:off x="0" y="0"/>
            <a:ext cx="6096000" cy="3619499"/>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graphicFrame>
        <p:nvGraphicFramePr>
          <p:cNvPr id="4" name="Table 5">
            <a:extLst>
              <a:ext uri="{FF2B5EF4-FFF2-40B4-BE49-F238E27FC236}">
                <a16:creationId xmlns:a16="http://schemas.microsoft.com/office/drawing/2014/main" id="{22630958-BCDE-79CA-12CA-726B01C50660}"/>
              </a:ext>
            </a:extLst>
          </p:cNvPr>
          <p:cNvGraphicFramePr>
            <a:graphicFrameLocks noGrp="1"/>
          </p:cNvGraphicFramePr>
          <p:nvPr>
            <p:extLst>
              <p:ext uri="{D42A27DB-BD31-4B8C-83A1-F6EECF244321}">
                <p14:modId xmlns:p14="http://schemas.microsoft.com/office/powerpoint/2010/main" val="429622016"/>
              </p:ext>
            </p:extLst>
          </p:nvPr>
        </p:nvGraphicFramePr>
        <p:xfrm>
          <a:off x="914401" y="3428999"/>
          <a:ext cx="9515474" cy="2409824"/>
        </p:xfrm>
        <a:graphic>
          <a:graphicData uri="http://schemas.openxmlformats.org/drawingml/2006/table">
            <a:tbl>
              <a:tblPr firstRow="1" bandRow="1">
                <a:tableStyleId>{5C22544A-7EE6-4342-B048-85BDC9FD1C3A}</a:tableStyleId>
              </a:tblPr>
              <a:tblGrid>
                <a:gridCol w="4311700">
                  <a:extLst>
                    <a:ext uri="{9D8B030D-6E8A-4147-A177-3AD203B41FA5}">
                      <a16:colId xmlns:a16="http://schemas.microsoft.com/office/drawing/2014/main" val="2178418802"/>
                    </a:ext>
                  </a:extLst>
                </a:gridCol>
                <a:gridCol w="2196737">
                  <a:extLst>
                    <a:ext uri="{9D8B030D-6E8A-4147-A177-3AD203B41FA5}">
                      <a16:colId xmlns:a16="http://schemas.microsoft.com/office/drawing/2014/main" val="1270707580"/>
                    </a:ext>
                  </a:extLst>
                </a:gridCol>
                <a:gridCol w="3007037">
                  <a:extLst>
                    <a:ext uri="{9D8B030D-6E8A-4147-A177-3AD203B41FA5}">
                      <a16:colId xmlns:a16="http://schemas.microsoft.com/office/drawing/2014/main" val="282187211"/>
                    </a:ext>
                  </a:extLst>
                </a:gridCol>
              </a:tblGrid>
              <a:tr h="602456">
                <a:tc>
                  <a:txBody>
                    <a:bodyPr/>
                    <a:lstStyle/>
                    <a:p>
                      <a:pPr algn="ctr"/>
                      <a:r>
                        <a:rPr lang="en-US" dirty="0"/>
                        <a:t>  Machinery System</a:t>
                      </a:r>
                    </a:p>
                  </a:txBody>
                  <a:tcPr/>
                </a:tc>
                <a:tc>
                  <a:txBody>
                    <a:bodyPr/>
                    <a:lstStyle/>
                    <a:p>
                      <a:pPr algn="ctr"/>
                      <a:r>
                        <a:rPr lang="en-US" dirty="0"/>
                        <a:t>Quantity</a:t>
                      </a:r>
                    </a:p>
                  </a:txBody>
                  <a:tcPr/>
                </a:tc>
                <a:tc>
                  <a:txBody>
                    <a:bodyPr/>
                    <a:lstStyle/>
                    <a:p>
                      <a:r>
                        <a:rPr lang="en-US" dirty="0"/>
                        <a:t>           Price(Unit)</a:t>
                      </a:r>
                    </a:p>
                  </a:txBody>
                  <a:tcPr/>
                </a:tc>
                <a:extLst>
                  <a:ext uri="{0D108BD9-81ED-4DB2-BD59-A6C34878D82A}">
                    <a16:rowId xmlns:a16="http://schemas.microsoft.com/office/drawing/2014/main" val="1021278841"/>
                  </a:ext>
                </a:extLst>
              </a:tr>
              <a:tr h="602456">
                <a:tc>
                  <a:txBody>
                    <a:bodyPr/>
                    <a:lstStyle/>
                    <a:p>
                      <a:r>
                        <a:rPr lang="en-US" dirty="0"/>
                        <a:t>                    For Plastic</a:t>
                      </a:r>
                    </a:p>
                  </a:txBody>
                  <a:tcPr/>
                </a:tc>
                <a:tc>
                  <a:txBody>
                    <a:bodyPr/>
                    <a:lstStyle/>
                    <a:p>
                      <a:r>
                        <a:rPr lang="en-US" dirty="0"/>
                        <a:t>            03</a:t>
                      </a:r>
                    </a:p>
                  </a:txBody>
                  <a:tcPr/>
                </a:tc>
                <a:tc>
                  <a:txBody>
                    <a:bodyPr/>
                    <a:lstStyle/>
                    <a:p>
                      <a:r>
                        <a:rPr lang="en-US" dirty="0"/>
                        <a:t>        Tk. 8,000,000</a:t>
                      </a:r>
                    </a:p>
                  </a:txBody>
                  <a:tcPr/>
                </a:tc>
                <a:extLst>
                  <a:ext uri="{0D108BD9-81ED-4DB2-BD59-A6C34878D82A}">
                    <a16:rowId xmlns:a16="http://schemas.microsoft.com/office/drawing/2014/main" val="4228951939"/>
                  </a:ext>
                </a:extLst>
              </a:tr>
              <a:tr h="602456">
                <a:tc>
                  <a:txBody>
                    <a:bodyPr/>
                    <a:lstStyle/>
                    <a:p>
                      <a:r>
                        <a:rPr lang="en-US" dirty="0"/>
                        <a:t>                    For Paper</a:t>
                      </a:r>
                    </a:p>
                  </a:txBody>
                  <a:tcPr/>
                </a:tc>
                <a:tc>
                  <a:txBody>
                    <a:bodyPr/>
                    <a:lstStyle/>
                    <a:p>
                      <a:r>
                        <a:rPr lang="en-US" dirty="0"/>
                        <a:t>            02</a:t>
                      </a:r>
                    </a:p>
                  </a:txBody>
                  <a:tcPr/>
                </a:tc>
                <a:tc>
                  <a:txBody>
                    <a:bodyPr/>
                    <a:lstStyle/>
                    <a:p>
                      <a:r>
                        <a:rPr lang="en-US" dirty="0"/>
                        <a:t>        Tk. 5,000,000</a:t>
                      </a:r>
                    </a:p>
                  </a:txBody>
                  <a:tcPr/>
                </a:tc>
                <a:extLst>
                  <a:ext uri="{0D108BD9-81ED-4DB2-BD59-A6C34878D82A}">
                    <a16:rowId xmlns:a16="http://schemas.microsoft.com/office/drawing/2014/main" val="2181851380"/>
                  </a:ext>
                </a:extLst>
              </a:tr>
              <a:tr h="602456">
                <a:tc>
                  <a:txBody>
                    <a:bodyPr/>
                    <a:lstStyle/>
                    <a:p>
                      <a:r>
                        <a:rPr lang="en-US" dirty="0"/>
                        <a:t>                    For Steel </a:t>
                      </a:r>
                    </a:p>
                  </a:txBody>
                  <a:tcPr/>
                </a:tc>
                <a:tc>
                  <a:txBody>
                    <a:bodyPr/>
                    <a:lstStyle/>
                    <a:p>
                      <a:r>
                        <a:rPr lang="en-US" dirty="0"/>
                        <a:t>            01</a:t>
                      </a:r>
                    </a:p>
                  </a:txBody>
                  <a:tcPr/>
                </a:tc>
                <a:tc>
                  <a:txBody>
                    <a:bodyPr/>
                    <a:lstStyle/>
                    <a:p>
                      <a:r>
                        <a:rPr lang="en-US" dirty="0"/>
                        <a:t>        Tk. 6,000,000</a:t>
                      </a:r>
                    </a:p>
                  </a:txBody>
                  <a:tcPr/>
                </a:tc>
                <a:extLst>
                  <a:ext uri="{0D108BD9-81ED-4DB2-BD59-A6C34878D82A}">
                    <a16:rowId xmlns:a16="http://schemas.microsoft.com/office/drawing/2014/main" val="3615702079"/>
                  </a:ext>
                </a:extLst>
              </a:tr>
            </a:tbl>
          </a:graphicData>
        </a:graphic>
      </p:graphicFrame>
      <p:sp>
        <p:nvSpPr>
          <p:cNvPr id="9" name="TextBox 8">
            <a:extLst>
              <a:ext uri="{FF2B5EF4-FFF2-40B4-BE49-F238E27FC236}">
                <a16:creationId xmlns:a16="http://schemas.microsoft.com/office/drawing/2014/main" id="{5A442F54-057E-6A62-B3E9-2CABD8B9CDA6}"/>
              </a:ext>
            </a:extLst>
          </p:cNvPr>
          <p:cNvSpPr txBox="1"/>
          <p:nvPr/>
        </p:nvSpPr>
        <p:spPr>
          <a:xfrm>
            <a:off x="6432467" y="1503269"/>
            <a:ext cx="4470759" cy="769441"/>
          </a:xfrm>
          <a:prstGeom prst="rect">
            <a:avLst/>
          </a:prstGeom>
          <a:noFill/>
        </p:spPr>
        <p:txBody>
          <a:bodyPr wrap="square" rtlCol="0">
            <a:spAutoFit/>
          </a:bodyPr>
          <a:lstStyle/>
          <a:p>
            <a:r>
              <a:rPr lang="en-US" sz="4400" b="1" dirty="0"/>
              <a:t>Probable Budget</a:t>
            </a:r>
          </a:p>
        </p:txBody>
      </p:sp>
    </p:spTree>
    <p:extLst>
      <p:ext uri="{BB962C8B-B14F-4D97-AF65-F5344CB8AC3E}">
        <p14:creationId xmlns:p14="http://schemas.microsoft.com/office/powerpoint/2010/main" val="912881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185" r="28510"/>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4" name="TextBox 3">
            <a:extLst>
              <a:ext uri="{FF2B5EF4-FFF2-40B4-BE49-F238E27FC236}">
                <a16:creationId xmlns:a16="http://schemas.microsoft.com/office/drawing/2014/main" id="{81E0DB49-93D9-E0A8-2A28-9120B28A59D1}"/>
              </a:ext>
            </a:extLst>
          </p:cNvPr>
          <p:cNvSpPr txBox="1"/>
          <p:nvPr/>
        </p:nvSpPr>
        <p:spPr>
          <a:xfrm>
            <a:off x="7162799" y="2147356"/>
            <a:ext cx="3885061" cy="4107021"/>
          </a:xfrm>
          <a:prstGeom prst="rect">
            <a:avLst/>
          </a:prstGeom>
        </p:spPr>
        <p:txBody>
          <a:bodyPr vert="horz" lIns="91440" tIns="45720" rIns="91440" bIns="45720" rtlCol="0">
            <a:normAutofit/>
          </a:bodyPr>
          <a:lstStyle/>
          <a:p>
            <a:pPr algn="just">
              <a:spcAft>
                <a:spcPts val="600"/>
              </a:spcAft>
            </a:pPr>
            <a:endParaRPr lang="en-US" i="1" spc="50" dirty="0">
              <a:solidFill>
                <a:schemeClr val="tx1">
                  <a:lumMod val="85000"/>
                  <a:lumOff val="15000"/>
                </a:schemeClr>
              </a:solidFill>
              <a:ea typeface="Batang" panose="02030600000101010101" pitchFamily="18" charset="-127"/>
            </a:endParaRPr>
          </a:p>
        </p:txBody>
      </p:sp>
      <p:sp>
        <p:nvSpPr>
          <p:cNvPr id="2" name="TextBox 1">
            <a:extLst>
              <a:ext uri="{FF2B5EF4-FFF2-40B4-BE49-F238E27FC236}">
                <a16:creationId xmlns:a16="http://schemas.microsoft.com/office/drawing/2014/main" id="{708D7F81-B87D-9A54-17DF-BBEFC3B71120}"/>
              </a:ext>
            </a:extLst>
          </p:cNvPr>
          <p:cNvSpPr txBox="1"/>
          <p:nvPr/>
        </p:nvSpPr>
        <p:spPr>
          <a:xfrm>
            <a:off x="7363204" y="2147355"/>
            <a:ext cx="3968885" cy="2031325"/>
          </a:xfrm>
          <a:prstGeom prst="rect">
            <a:avLst/>
          </a:prstGeom>
          <a:noFill/>
        </p:spPr>
        <p:txBody>
          <a:bodyPr wrap="square" rtlCol="0">
            <a:spAutoFit/>
          </a:bodyPr>
          <a:lstStyle/>
          <a:p>
            <a:pPr algn="just"/>
            <a:r>
              <a:rPr lang="en-US" i="1" dirty="0"/>
              <a:t>In Dhaka metropolitan there is about 20 plus STS. So, the budget should be quite high for machinery (about Tk 800,000,000) and a huge enable manpower is needed. But there is an advantage that our infrastructure is built up.</a:t>
            </a:r>
          </a:p>
        </p:txBody>
      </p:sp>
    </p:spTree>
    <p:extLst>
      <p:ext uri="{BB962C8B-B14F-4D97-AF65-F5344CB8AC3E}">
        <p14:creationId xmlns:p14="http://schemas.microsoft.com/office/powerpoint/2010/main" val="404949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7"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p:nvSpPr>
          <p:cNvPr id="49" name="Rectangle 48">
            <a:extLst>
              <a:ext uri="{FF2B5EF4-FFF2-40B4-BE49-F238E27FC236}">
                <a16:creationId xmlns:a16="http://schemas.microsoft.com/office/drawing/2014/main" id="{D6B1B050-23D3-48C5-9FC3-4ED75469F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picture containing text&#10;&#10;Description automatically generated">
            <a:extLst>
              <a:ext uri="{FF2B5EF4-FFF2-40B4-BE49-F238E27FC236}">
                <a16:creationId xmlns:a16="http://schemas.microsoft.com/office/drawing/2014/main" id="{712DADC1-B80B-76BE-35C4-91BFB2FA9F92}"/>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6262" r="1" b="11490"/>
          <a:stretch/>
        </p:blipFill>
        <p:spPr>
          <a:xfrm>
            <a:off x="7873010" y="10"/>
            <a:ext cx="4318990" cy="6857990"/>
          </a:xfrm>
          <a:custGeom>
            <a:avLst/>
            <a:gdLst/>
            <a:ahLst/>
            <a:cxnLst/>
            <a:rect l="l" t="t" r="r" b="b"/>
            <a:pathLst>
              <a:path w="4318990" h="6858000">
                <a:moveTo>
                  <a:pt x="582034" y="0"/>
                </a:moveTo>
                <a:lnTo>
                  <a:pt x="2791446" y="0"/>
                </a:lnTo>
                <a:lnTo>
                  <a:pt x="3149409" y="0"/>
                </a:lnTo>
                <a:lnTo>
                  <a:pt x="4318990" y="0"/>
                </a:lnTo>
                <a:lnTo>
                  <a:pt x="4318990" y="6858000"/>
                </a:lnTo>
                <a:lnTo>
                  <a:pt x="3149409" y="6858000"/>
                </a:lnTo>
                <a:lnTo>
                  <a:pt x="2791446" y="6858000"/>
                </a:lnTo>
                <a:lnTo>
                  <a:pt x="9767" y="6858000"/>
                </a:lnTo>
                <a:lnTo>
                  <a:pt x="22089" y="6775418"/>
                </a:lnTo>
                <a:cubicBezTo>
                  <a:pt x="26452" y="6745643"/>
                  <a:pt x="28018" y="6714565"/>
                  <a:pt x="18025" y="6682345"/>
                </a:cubicBezTo>
                <a:cubicBezTo>
                  <a:pt x="13414" y="6631956"/>
                  <a:pt x="3676" y="6572538"/>
                  <a:pt x="0" y="6534330"/>
                </a:cubicBezTo>
                <a:cubicBezTo>
                  <a:pt x="7723" y="6471684"/>
                  <a:pt x="1220" y="6448278"/>
                  <a:pt x="9315" y="6403486"/>
                </a:cubicBezTo>
                <a:cubicBezTo>
                  <a:pt x="6294" y="6399965"/>
                  <a:pt x="41682" y="6350413"/>
                  <a:pt x="49465" y="6318838"/>
                </a:cubicBezTo>
                <a:cubicBezTo>
                  <a:pt x="57249" y="6287263"/>
                  <a:pt x="56901" y="6245012"/>
                  <a:pt x="56019" y="6214038"/>
                </a:cubicBezTo>
                <a:cubicBezTo>
                  <a:pt x="85725" y="6088051"/>
                  <a:pt x="97291" y="6121809"/>
                  <a:pt x="121754" y="6042436"/>
                </a:cubicBezTo>
                <a:cubicBezTo>
                  <a:pt x="141126" y="5962501"/>
                  <a:pt x="116761" y="5977427"/>
                  <a:pt x="149025" y="5915980"/>
                </a:cubicBezTo>
                <a:lnTo>
                  <a:pt x="161878" y="5894515"/>
                </a:lnTo>
                <a:lnTo>
                  <a:pt x="153218" y="5850668"/>
                </a:lnTo>
                <a:cubicBezTo>
                  <a:pt x="147546" y="5814227"/>
                  <a:pt x="154949" y="5802565"/>
                  <a:pt x="158898" y="5790699"/>
                </a:cubicBezTo>
                <a:lnTo>
                  <a:pt x="158919" y="5790342"/>
                </a:lnTo>
                <a:lnTo>
                  <a:pt x="153462" y="5779421"/>
                </a:lnTo>
                <a:cubicBezTo>
                  <a:pt x="148408" y="5769776"/>
                  <a:pt x="145352" y="5760653"/>
                  <a:pt x="152100" y="5748807"/>
                </a:cubicBezTo>
                <a:lnTo>
                  <a:pt x="152630" y="5748144"/>
                </a:lnTo>
                <a:lnTo>
                  <a:pt x="146828" y="5682512"/>
                </a:lnTo>
                <a:cubicBezTo>
                  <a:pt x="148092" y="5669461"/>
                  <a:pt x="151724" y="5663781"/>
                  <a:pt x="151431" y="5651190"/>
                </a:cubicBezTo>
                <a:lnTo>
                  <a:pt x="145065" y="5606970"/>
                </a:lnTo>
                <a:lnTo>
                  <a:pt x="142833" y="5591358"/>
                </a:lnTo>
                <a:lnTo>
                  <a:pt x="147999" y="5575845"/>
                </a:lnTo>
                <a:lnTo>
                  <a:pt x="170431" y="5535560"/>
                </a:lnTo>
                <a:cubicBezTo>
                  <a:pt x="172855" y="5524304"/>
                  <a:pt x="174519" y="5525592"/>
                  <a:pt x="174023" y="5516143"/>
                </a:cubicBezTo>
                <a:cubicBezTo>
                  <a:pt x="173525" y="5506695"/>
                  <a:pt x="168736" y="5485632"/>
                  <a:pt x="167451" y="5478869"/>
                </a:cubicBezTo>
                <a:lnTo>
                  <a:pt x="195457" y="5418755"/>
                </a:lnTo>
                <a:lnTo>
                  <a:pt x="211359" y="5321757"/>
                </a:lnTo>
                <a:cubicBezTo>
                  <a:pt x="234612" y="5249123"/>
                  <a:pt x="221674" y="5245322"/>
                  <a:pt x="223087" y="5180203"/>
                </a:cubicBezTo>
                <a:cubicBezTo>
                  <a:pt x="204392" y="5140947"/>
                  <a:pt x="231479" y="5077855"/>
                  <a:pt x="224772" y="5042216"/>
                </a:cubicBezTo>
                <a:lnTo>
                  <a:pt x="234595" y="5010131"/>
                </a:lnTo>
                <a:lnTo>
                  <a:pt x="250438" y="4983368"/>
                </a:lnTo>
                <a:lnTo>
                  <a:pt x="252657" y="4984855"/>
                </a:lnTo>
                <a:cubicBezTo>
                  <a:pt x="254377" y="4984997"/>
                  <a:pt x="255017" y="4983427"/>
                  <a:pt x="255196" y="4980628"/>
                </a:cubicBezTo>
                <a:cubicBezTo>
                  <a:pt x="255162" y="4978919"/>
                  <a:pt x="255127" y="4977211"/>
                  <a:pt x="255093" y="4975502"/>
                </a:cubicBezTo>
                <a:lnTo>
                  <a:pt x="258095" y="4970434"/>
                </a:lnTo>
                <a:lnTo>
                  <a:pt x="265684" y="4956230"/>
                </a:lnTo>
                <a:lnTo>
                  <a:pt x="271971" y="4953580"/>
                </a:lnTo>
                <a:cubicBezTo>
                  <a:pt x="277995" y="4947949"/>
                  <a:pt x="281460" y="4935140"/>
                  <a:pt x="285262" y="4923104"/>
                </a:cubicBezTo>
                <a:lnTo>
                  <a:pt x="295237" y="4856030"/>
                </a:lnTo>
                <a:lnTo>
                  <a:pt x="335120" y="4795214"/>
                </a:lnTo>
                <a:cubicBezTo>
                  <a:pt x="379137" y="4715942"/>
                  <a:pt x="360775" y="4695932"/>
                  <a:pt x="386103" y="4586019"/>
                </a:cubicBezTo>
                <a:cubicBezTo>
                  <a:pt x="410278" y="4533478"/>
                  <a:pt x="445723" y="4486198"/>
                  <a:pt x="461872" y="4452294"/>
                </a:cubicBezTo>
                <a:cubicBezTo>
                  <a:pt x="479142" y="4401637"/>
                  <a:pt x="496374" y="4403213"/>
                  <a:pt x="509816" y="4357441"/>
                </a:cubicBezTo>
                <a:cubicBezTo>
                  <a:pt x="505365" y="4305327"/>
                  <a:pt x="549738" y="4258600"/>
                  <a:pt x="577691" y="4202792"/>
                </a:cubicBezTo>
                <a:cubicBezTo>
                  <a:pt x="568505" y="4169951"/>
                  <a:pt x="590833" y="4172609"/>
                  <a:pt x="595177" y="4143867"/>
                </a:cubicBezTo>
                <a:cubicBezTo>
                  <a:pt x="595300" y="4106895"/>
                  <a:pt x="610324" y="4006786"/>
                  <a:pt x="635146" y="3943102"/>
                </a:cubicBezTo>
                <a:cubicBezTo>
                  <a:pt x="675265" y="3902153"/>
                  <a:pt x="685595" y="3843431"/>
                  <a:pt x="711952" y="3775294"/>
                </a:cubicBezTo>
                <a:cubicBezTo>
                  <a:pt x="739772" y="3757091"/>
                  <a:pt x="751953" y="3688677"/>
                  <a:pt x="768596" y="3667453"/>
                </a:cubicBezTo>
                <a:cubicBezTo>
                  <a:pt x="767709" y="3646725"/>
                  <a:pt x="771846" y="3646094"/>
                  <a:pt x="770959" y="3625366"/>
                </a:cubicBezTo>
                <a:cubicBezTo>
                  <a:pt x="783742" y="3599906"/>
                  <a:pt x="816457" y="3571988"/>
                  <a:pt x="820172" y="3544838"/>
                </a:cubicBezTo>
                <a:cubicBezTo>
                  <a:pt x="820024" y="3528756"/>
                  <a:pt x="821405" y="3513110"/>
                  <a:pt x="823397" y="3497638"/>
                </a:cubicBezTo>
                <a:lnTo>
                  <a:pt x="824389" y="3489945"/>
                </a:lnTo>
                <a:cubicBezTo>
                  <a:pt x="824373" y="3489712"/>
                  <a:pt x="824358" y="3489480"/>
                  <a:pt x="824342" y="3489247"/>
                </a:cubicBezTo>
                <a:cubicBezTo>
                  <a:pt x="824411" y="3489060"/>
                  <a:pt x="824481" y="3488872"/>
                  <a:pt x="824550" y="3488686"/>
                </a:cubicBezTo>
                <a:lnTo>
                  <a:pt x="835354" y="3404803"/>
                </a:lnTo>
                <a:cubicBezTo>
                  <a:pt x="832660" y="3392168"/>
                  <a:pt x="833459" y="3377137"/>
                  <a:pt x="836928" y="3363051"/>
                </a:cubicBezTo>
                <a:lnTo>
                  <a:pt x="841984" y="3352681"/>
                </a:lnTo>
                <a:cubicBezTo>
                  <a:pt x="842101" y="3351066"/>
                  <a:pt x="842218" y="3349451"/>
                  <a:pt x="842334" y="3347837"/>
                </a:cubicBezTo>
                <a:cubicBezTo>
                  <a:pt x="842185" y="3340114"/>
                  <a:pt x="840915" y="3332151"/>
                  <a:pt x="837323" y="3322714"/>
                </a:cubicBezTo>
                <a:cubicBezTo>
                  <a:pt x="841875" y="3293793"/>
                  <a:pt x="849816" y="3270167"/>
                  <a:pt x="857319" y="3250121"/>
                </a:cubicBezTo>
                <a:lnTo>
                  <a:pt x="843481" y="3180656"/>
                </a:lnTo>
                <a:lnTo>
                  <a:pt x="842080" y="3115997"/>
                </a:lnTo>
                <a:cubicBezTo>
                  <a:pt x="836551" y="3078697"/>
                  <a:pt x="844707" y="3065344"/>
                  <a:pt x="836564" y="3019064"/>
                </a:cubicBezTo>
                <a:cubicBezTo>
                  <a:pt x="822367" y="2989681"/>
                  <a:pt x="834015" y="2963362"/>
                  <a:pt x="831837" y="2927840"/>
                </a:cubicBezTo>
                <a:cubicBezTo>
                  <a:pt x="840859" y="2924408"/>
                  <a:pt x="838653" y="2874387"/>
                  <a:pt x="836227" y="2867704"/>
                </a:cubicBezTo>
                <a:cubicBezTo>
                  <a:pt x="842081" y="2867988"/>
                  <a:pt x="859592" y="2822475"/>
                  <a:pt x="854825" y="2817054"/>
                </a:cubicBezTo>
                <a:cubicBezTo>
                  <a:pt x="868991" y="2745604"/>
                  <a:pt x="876967" y="2756650"/>
                  <a:pt x="845117" y="2689947"/>
                </a:cubicBezTo>
                <a:cubicBezTo>
                  <a:pt x="851430" y="2634204"/>
                  <a:pt x="828080" y="2549511"/>
                  <a:pt x="834293" y="2489804"/>
                </a:cubicBezTo>
                <a:cubicBezTo>
                  <a:pt x="834267" y="2439748"/>
                  <a:pt x="874316" y="2465312"/>
                  <a:pt x="846247" y="2419021"/>
                </a:cubicBezTo>
                <a:cubicBezTo>
                  <a:pt x="854276" y="2402314"/>
                  <a:pt x="837381" y="2306355"/>
                  <a:pt x="824834" y="2289849"/>
                </a:cubicBezTo>
                <a:cubicBezTo>
                  <a:pt x="826247" y="2257579"/>
                  <a:pt x="831640" y="2201028"/>
                  <a:pt x="829694" y="2175617"/>
                </a:cubicBezTo>
                <a:cubicBezTo>
                  <a:pt x="835298" y="2139712"/>
                  <a:pt x="807872" y="2056726"/>
                  <a:pt x="813242" y="2029203"/>
                </a:cubicBezTo>
                <a:cubicBezTo>
                  <a:pt x="811155" y="1978799"/>
                  <a:pt x="826300" y="1935615"/>
                  <a:pt x="817173" y="1873195"/>
                </a:cubicBezTo>
                <a:cubicBezTo>
                  <a:pt x="802418" y="1816912"/>
                  <a:pt x="805055" y="1775186"/>
                  <a:pt x="803699" y="1699900"/>
                </a:cubicBezTo>
                <a:cubicBezTo>
                  <a:pt x="793147" y="1647064"/>
                  <a:pt x="762122" y="1598180"/>
                  <a:pt x="753865" y="1556182"/>
                </a:cubicBezTo>
                <a:cubicBezTo>
                  <a:pt x="748366" y="1503295"/>
                  <a:pt x="772326" y="1464577"/>
                  <a:pt x="754151" y="1447912"/>
                </a:cubicBezTo>
                <a:cubicBezTo>
                  <a:pt x="757028" y="1421623"/>
                  <a:pt x="781575" y="1388441"/>
                  <a:pt x="762238" y="1365854"/>
                </a:cubicBezTo>
                <a:cubicBezTo>
                  <a:pt x="758680" y="1338108"/>
                  <a:pt x="738301" y="1308739"/>
                  <a:pt x="732800" y="1281436"/>
                </a:cubicBezTo>
                <a:cubicBezTo>
                  <a:pt x="741537" y="1267127"/>
                  <a:pt x="737644" y="1217553"/>
                  <a:pt x="729237" y="1202035"/>
                </a:cubicBezTo>
                <a:cubicBezTo>
                  <a:pt x="729393" y="1160591"/>
                  <a:pt x="732149" y="1065238"/>
                  <a:pt x="733738" y="1032771"/>
                </a:cubicBezTo>
                <a:lnTo>
                  <a:pt x="738767" y="1007231"/>
                </a:lnTo>
                <a:lnTo>
                  <a:pt x="746522" y="1001305"/>
                </a:lnTo>
                <a:lnTo>
                  <a:pt x="729333" y="940616"/>
                </a:lnTo>
                <a:cubicBezTo>
                  <a:pt x="722712" y="911559"/>
                  <a:pt x="719307" y="874211"/>
                  <a:pt x="716849" y="831988"/>
                </a:cubicBezTo>
                <a:cubicBezTo>
                  <a:pt x="728795" y="786126"/>
                  <a:pt x="691832" y="762623"/>
                  <a:pt x="709553" y="702352"/>
                </a:cubicBezTo>
                <a:cubicBezTo>
                  <a:pt x="687782" y="662161"/>
                  <a:pt x="703898" y="606428"/>
                  <a:pt x="697250" y="584267"/>
                </a:cubicBezTo>
                <a:cubicBezTo>
                  <a:pt x="718483" y="550009"/>
                  <a:pt x="694056" y="437300"/>
                  <a:pt x="703525" y="378785"/>
                </a:cubicBezTo>
                <a:cubicBezTo>
                  <a:pt x="691691" y="309995"/>
                  <a:pt x="648713" y="303018"/>
                  <a:pt x="661416" y="196650"/>
                </a:cubicBezTo>
                <a:cubicBezTo>
                  <a:pt x="655979" y="193328"/>
                  <a:pt x="617608" y="102586"/>
                  <a:pt x="613945" y="97299"/>
                </a:cubicBezTo>
                <a:lnTo>
                  <a:pt x="605408" y="80389"/>
                </a:lnTo>
                <a:lnTo>
                  <a:pt x="606368" y="77674"/>
                </a:lnTo>
                <a:cubicBezTo>
                  <a:pt x="607455" y="66443"/>
                  <a:pt x="605579" y="60166"/>
                  <a:pt x="602399" y="56103"/>
                </a:cubicBezTo>
                <a:lnTo>
                  <a:pt x="597525" y="52668"/>
                </a:lnTo>
                <a:lnTo>
                  <a:pt x="593547" y="38268"/>
                </a:lnTo>
                <a:lnTo>
                  <a:pt x="582329" y="10993"/>
                </a:lnTo>
                <a:cubicBezTo>
                  <a:pt x="582687" y="8953"/>
                  <a:pt x="583044" y="6912"/>
                  <a:pt x="583401" y="4872"/>
                </a:cubicBezTo>
                <a:close/>
              </a:path>
            </a:pathLst>
          </a:custGeom>
        </p:spPr>
      </p:pic>
      <p:pic>
        <p:nvPicPr>
          <p:cNvPr id="4" name="Picture 3" descr="Background pattern&#10;&#10;Description automatically generated">
            <a:extLst>
              <a:ext uri="{FF2B5EF4-FFF2-40B4-BE49-F238E27FC236}">
                <a16:creationId xmlns:a16="http://schemas.microsoft.com/office/drawing/2014/main" id="{E0997456-BAAD-6374-5190-FAEDAA83B725}"/>
              </a:ext>
            </a:extLst>
          </p:cNvPr>
          <p:cNvPicPr>
            <a:picLocks noChangeAspect="1"/>
          </p:cNvPicPr>
          <p:nvPr/>
        </p:nvPicPr>
        <p:blipFill rotWithShape="1">
          <a:blip r:embed="rId6"/>
          <a:srcRect l="14257" r="22582"/>
          <a:stretch/>
        </p:blipFill>
        <p:spPr>
          <a:xfrm>
            <a:off x="-12543" y="9738"/>
            <a:ext cx="8663068" cy="6857990"/>
          </a:xfrm>
          <a:custGeom>
            <a:avLst/>
            <a:gdLst/>
            <a:ahLst/>
            <a:cxnLst/>
            <a:rect l="l" t="t" r="r" b="b"/>
            <a:pathLst>
              <a:path w="8663068" h="6858000">
                <a:moveTo>
                  <a:pt x="0" y="0"/>
                </a:moveTo>
                <a:lnTo>
                  <a:pt x="8468196" y="0"/>
                </a:lnTo>
                <a:lnTo>
                  <a:pt x="8469537" y="3441"/>
                </a:lnTo>
                <a:cubicBezTo>
                  <a:pt x="8471041" y="7727"/>
                  <a:pt x="8468926" y="9233"/>
                  <a:pt x="8456673" y="7372"/>
                </a:cubicBezTo>
                <a:cubicBezTo>
                  <a:pt x="8457443" y="13543"/>
                  <a:pt x="8455676" y="17592"/>
                  <a:pt x="8452669" y="20685"/>
                </a:cubicBezTo>
                <a:lnTo>
                  <a:pt x="8451220" y="21644"/>
                </a:lnTo>
                <a:lnTo>
                  <a:pt x="8461693" y="62793"/>
                </a:lnTo>
                <a:lnTo>
                  <a:pt x="8460286" y="68565"/>
                </a:lnTo>
                <a:lnTo>
                  <a:pt x="8470691" y="94993"/>
                </a:lnTo>
                <a:lnTo>
                  <a:pt x="8474157" y="108859"/>
                </a:lnTo>
                <a:lnTo>
                  <a:pt x="8479076" y="112342"/>
                </a:lnTo>
                <a:cubicBezTo>
                  <a:pt x="8482199" y="116346"/>
                  <a:pt x="8483858" y="122397"/>
                  <a:pt x="8482194" y="133025"/>
                </a:cubicBezTo>
                <a:lnTo>
                  <a:pt x="8481064" y="135564"/>
                </a:lnTo>
                <a:lnTo>
                  <a:pt x="8489164" y="152019"/>
                </a:lnTo>
                <a:cubicBezTo>
                  <a:pt x="8492732" y="157209"/>
                  <a:pt x="8492967" y="219734"/>
                  <a:pt x="8498479" y="223134"/>
                </a:cubicBezTo>
                <a:cubicBezTo>
                  <a:pt x="8524553" y="293044"/>
                  <a:pt x="8508471" y="279162"/>
                  <a:pt x="8508232" y="343256"/>
                </a:cubicBezTo>
                <a:cubicBezTo>
                  <a:pt x="8537277" y="379636"/>
                  <a:pt x="8536184" y="467084"/>
                  <a:pt x="8571150" y="490695"/>
                </a:cubicBezTo>
                <a:cubicBezTo>
                  <a:pt x="8575889" y="513138"/>
                  <a:pt x="8588161" y="568387"/>
                  <a:pt x="8564405" y="600010"/>
                </a:cubicBezTo>
                <a:cubicBezTo>
                  <a:pt x="8570288" y="621373"/>
                  <a:pt x="8538785" y="686603"/>
                  <a:pt x="8559579" y="725780"/>
                </a:cubicBezTo>
                <a:cubicBezTo>
                  <a:pt x="8585394" y="784301"/>
                  <a:pt x="8556554" y="787195"/>
                  <a:pt x="8577169" y="860486"/>
                </a:cubicBezTo>
                <a:cubicBezTo>
                  <a:pt x="8543347" y="905373"/>
                  <a:pt x="8575771" y="879502"/>
                  <a:pt x="8571954" y="922637"/>
                </a:cubicBezTo>
                <a:cubicBezTo>
                  <a:pt x="8604968" y="907342"/>
                  <a:pt x="8556676" y="976169"/>
                  <a:pt x="8595047" y="974311"/>
                </a:cubicBezTo>
                <a:cubicBezTo>
                  <a:pt x="8593137" y="982219"/>
                  <a:pt x="8590077" y="989940"/>
                  <a:pt x="8586716" y="997703"/>
                </a:cubicBezTo>
                <a:lnTo>
                  <a:pt x="8584976" y="1001769"/>
                </a:lnTo>
                <a:lnTo>
                  <a:pt x="8584622" y="1017323"/>
                </a:lnTo>
                <a:lnTo>
                  <a:pt x="8576257" y="1022612"/>
                </a:lnTo>
                <a:lnTo>
                  <a:pt x="8569806" y="1046668"/>
                </a:lnTo>
                <a:cubicBezTo>
                  <a:pt x="8568664" y="1055536"/>
                  <a:pt x="8568932" y="1064916"/>
                  <a:pt x="8571460" y="1075044"/>
                </a:cubicBezTo>
                <a:cubicBezTo>
                  <a:pt x="8594092" y="1106680"/>
                  <a:pt x="8558631" y="1170010"/>
                  <a:pt x="8588536" y="1208721"/>
                </a:cubicBezTo>
                <a:cubicBezTo>
                  <a:pt x="8596566" y="1223848"/>
                  <a:pt x="8603279" y="1276149"/>
                  <a:pt x="8593495" y="1289364"/>
                </a:cubicBezTo>
                <a:cubicBezTo>
                  <a:pt x="8592618" y="1300954"/>
                  <a:pt x="8598383" y="1312433"/>
                  <a:pt x="8587115" y="1321044"/>
                </a:cubicBezTo>
                <a:cubicBezTo>
                  <a:pt x="8573879" y="1333663"/>
                  <a:pt x="8601546" y="1364878"/>
                  <a:pt x="8583765" y="1364585"/>
                </a:cubicBezTo>
                <a:cubicBezTo>
                  <a:pt x="8602856" y="1386919"/>
                  <a:pt x="8605841" y="1422395"/>
                  <a:pt x="8601599" y="1447258"/>
                </a:cubicBezTo>
                <a:cubicBezTo>
                  <a:pt x="8602894" y="1490318"/>
                  <a:pt x="8615086" y="1578492"/>
                  <a:pt x="8621681" y="1617919"/>
                </a:cubicBezTo>
                <a:cubicBezTo>
                  <a:pt x="8628276" y="1657346"/>
                  <a:pt x="8629017" y="1671845"/>
                  <a:pt x="8641170" y="1683820"/>
                </a:cubicBezTo>
                <a:cubicBezTo>
                  <a:pt x="8681636" y="1742912"/>
                  <a:pt x="8641222" y="1791966"/>
                  <a:pt x="8653942" y="1846128"/>
                </a:cubicBezTo>
                <a:cubicBezTo>
                  <a:pt x="8664149" y="1897473"/>
                  <a:pt x="8657755" y="1949115"/>
                  <a:pt x="8657192" y="1981839"/>
                </a:cubicBezTo>
                <a:cubicBezTo>
                  <a:pt x="8661329" y="2012058"/>
                  <a:pt x="8626993" y="2014908"/>
                  <a:pt x="8650566" y="2042477"/>
                </a:cubicBezTo>
                <a:cubicBezTo>
                  <a:pt x="8631695" y="2039761"/>
                  <a:pt x="8678198" y="2101208"/>
                  <a:pt x="8657760" y="2090063"/>
                </a:cubicBezTo>
                <a:cubicBezTo>
                  <a:pt x="8657994" y="2107736"/>
                  <a:pt x="8650960" y="2115972"/>
                  <a:pt x="8651979" y="2148516"/>
                </a:cubicBezTo>
                <a:cubicBezTo>
                  <a:pt x="8652806" y="2172760"/>
                  <a:pt x="8637846" y="2254716"/>
                  <a:pt x="8634847" y="2285330"/>
                </a:cubicBezTo>
                <a:cubicBezTo>
                  <a:pt x="8647147" y="2301581"/>
                  <a:pt x="8630696" y="2354004"/>
                  <a:pt x="8621537" y="2369529"/>
                </a:cubicBezTo>
                <a:cubicBezTo>
                  <a:pt x="8648609" y="2414785"/>
                  <a:pt x="8627829" y="2413477"/>
                  <a:pt x="8625489" y="2461064"/>
                </a:cubicBezTo>
                <a:cubicBezTo>
                  <a:pt x="8616188" y="2517548"/>
                  <a:pt x="8616762" y="2574326"/>
                  <a:pt x="8607545" y="2627038"/>
                </a:cubicBezTo>
                <a:cubicBezTo>
                  <a:pt x="8637595" y="2691868"/>
                  <a:pt x="8629801" y="2681012"/>
                  <a:pt x="8611654" y="2748306"/>
                </a:cubicBezTo>
                <a:cubicBezTo>
                  <a:pt x="8616367" y="2753671"/>
                  <a:pt x="8595959" y="2796160"/>
                  <a:pt x="8589870" y="2795629"/>
                </a:cubicBezTo>
                <a:cubicBezTo>
                  <a:pt x="8592083" y="2802090"/>
                  <a:pt x="8592017" y="2849741"/>
                  <a:pt x="8582450" y="2852602"/>
                </a:cubicBezTo>
                <a:cubicBezTo>
                  <a:pt x="8583040" y="2886469"/>
                  <a:pt x="8569654" y="2910971"/>
                  <a:pt x="8583064" y="2939536"/>
                </a:cubicBezTo>
                <a:cubicBezTo>
                  <a:pt x="8589363" y="2983895"/>
                  <a:pt x="8603805" y="3049882"/>
                  <a:pt x="8607805" y="3085588"/>
                </a:cubicBezTo>
                <a:lnTo>
                  <a:pt x="8614296" y="3090028"/>
                </a:lnTo>
                <a:lnTo>
                  <a:pt x="8614293" y="3112315"/>
                </a:lnTo>
                <a:cubicBezTo>
                  <a:pt x="8607080" y="3139805"/>
                  <a:pt x="8581718" y="3173656"/>
                  <a:pt x="8569493" y="3228238"/>
                </a:cubicBezTo>
                <a:cubicBezTo>
                  <a:pt x="8582688" y="3264762"/>
                  <a:pt x="8558258" y="3277214"/>
                  <a:pt x="8572683" y="3344100"/>
                </a:cubicBezTo>
                <a:cubicBezTo>
                  <a:pt x="8569764" y="3345855"/>
                  <a:pt x="8566920" y="3348268"/>
                  <a:pt x="8564241" y="3351269"/>
                </a:cubicBezTo>
                <a:cubicBezTo>
                  <a:pt x="8548663" y="3368710"/>
                  <a:pt x="8541827" y="3401768"/>
                  <a:pt x="8548970" y="3425106"/>
                </a:cubicBezTo>
                <a:cubicBezTo>
                  <a:pt x="8549591" y="3484451"/>
                  <a:pt x="8529477" y="3539649"/>
                  <a:pt x="8550833" y="3603141"/>
                </a:cubicBezTo>
                <a:cubicBezTo>
                  <a:pt x="8550559" y="3618396"/>
                  <a:pt x="8532012" y="3650462"/>
                  <a:pt x="8528747" y="3666110"/>
                </a:cubicBezTo>
                <a:lnTo>
                  <a:pt x="8470945" y="3703895"/>
                </a:lnTo>
                <a:cubicBezTo>
                  <a:pt x="8454889" y="3724645"/>
                  <a:pt x="8470685" y="3759732"/>
                  <a:pt x="8442799" y="3778263"/>
                </a:cubicBezTo>
                <a:cubicBezTo>
                  <a:pt x="8419458" y="3843412"/>
                  <a:pt x="8367940" y="3863481"/>
                  <a:pt x="8372922" y="3939355"/>
                </a:cubicBezTo>
                <a:cubicBezTo>
                  <a:pt x="8350911" y="4000255"/>
                  <a:pt x="8317029" y="4044095"/>
                  <a:pt x="8310188" y="4102713"/>
                </a:cubicBezTo>
                <a:cubicBezTo>
                  <a:pt x="8290784" y="4116548"/>
                  <a:pt x="8279045" y="4133522"/>
                  <a:pt x="8290602" y="4163734"/>
                </a:cubicBezTo>
                <a:cubicBezTo>
                  <a:pt x="8264851" y="4217440"/>
                  <a:pt x="8234112" y="4215743"/>
                  <a:pt x="8241900" y="4264235"/>
                </a:cubicBezTo>
                <a:cubicBezTo>
                  <a:pt x="8233629" y="4296712"/>
                  <a:pt x="8244093" y="4331815"/>
                  <a:pt x="8240973" y="4358596"/>
                </a:cubicBezTo>
                <a:cubicBezTo>
                  <a:pt x="8214129" y="4378313"/>
                  <a:pt x="8253362" y="4406141"/>
                  <a:pt x="8223178" y="4424923"/>
                </a:cubicBezTo>
                <a:cubicBezTo>
                  <a:pt x="8208403" y="4457505"/>
                  <a:pt x="8174331" y="4503641"/>
                  <a:pt x="8152320" y="4554087"/>
                </a:cubicBezTo>
                <a:cubicBezTo>
                  <a:pt x="8132577" y="4658245"/>
                  <a:pt x="8120598" y="4663501"/>
                  <a:pt x="8111850" y="4752480"/>
                </a:cubicBezTo>
                <a:cubicBezTo>
                  <a:pt x="8110361" y="4772479"/>
                  <a:pt x="8086546" y="4772159"/>
                  <a:pt x="8083229" y="4799484"/>
                </a:cubicBezTo>
                <a:lnTo>
                  <a:pt x="8077011" y="4858498"/>
                </a:lnTo>
                <a:lnTo>
                  <a:pt x="8067636" y="4874779"/>
                </a:lnTo>
                <a:cubicBezTo>
                  <a:pt x="8064403" y="4886241"/>
                  <a:pt x="8061567" y="4898407"/>
                  <a:pt x="8055631" y="4904000"/>
                </a:cubicBezTo>
                <a:lnTo>
                  <a:pt x="8049241" y="4906820"/>
                </a:lnTo>
                <a:lnTo>
                  <a:pt x="8042192" y="4920514"/>
                </a:lnTo>
                <a:lnTo>
                  <a:pt x="8039372" y="4925417"/>
                </a:lnTo>
                <a:lnTo>
                  <a:pt x="8039789" y="4930205"/>
                </a:lnTo>
                <a:cubicBezTo>
                  <a:pt x="8039772" y="4932832"/>
                  <a:pt x="8039199" y="4934335"/>
                  <a:pt x="8037399" y="4934295"/>
                </a:cubicBezTo>
                <a:lnTo>
                  <a:pt x="8034997" y="4933025"/>
                </a:lnTo>
                <a:lnTo>
                  <a:pt x="8020109" y="4958912"/>
                </a:lnTo>
                <a:lnTo>
                  <a:pt x="8011814" y="4989449"/>
                </a:lnTo>
                <a:cubicBezTo>
                  <a:pt x="8020957" y="5022412"/>
                  <a:pt x="7996550" y="5082882"/>
                  <a:pt x="8018402" y="5118577"/>
                </a:cubicBezTo>
                <a:cubicBezTo>
                  <a:pt x="8020868" y="5179548"/>
                  <a:pt x="7996719" y="5165515"/>
                  <a:pt x="7976884" y="5234700"/>
                </a:cubicBezTo>
                <a:lnTo>
                  <a:pt x="7984688" y="5287594"/>
                </a:lnTo>
                <a:lnTo>
                  <a:pt x="7978495" y="5400890"/>
                </a:lnTo>
                <a:cubicBezTo>
                  <a:pt x="7980243" y="5407145"/>
                  <a:pt x="7986506" y="5426581"/>
                  <a:pt x="7987595" y="5435390"/>
                </a:cubicBezTo>
                <a:cubicBezTo>
                  <a:pt x="7988684" y="5444199"/>
                  <a:pt x="7987913" y="5445618"/>
                  <a:pt x="7985027" y="5453742"/>
                </a:cubicBezTo>
                <a:cubicBezTo>
                  <a:pt x="7974875" y="5451708"/>
                  <a:pt x="7975456" y="5466702"/>
                  <a:pt x="7976329" y="5482840"/>
                </a:cubicBezTo>
                <a:cubicBezTo>
                  <a:pt x="7976375" y="5487669"/>
                  <a:pt x="7976422" y="5492498"/>
                  <a:pt x="7976468" y="5497327"/>
                </a:cubicBezTo>
                <a:lnTo>
                  <a:pt x="7976899" y="5498830"/>
                </a:lnTo>
                <a:lnTo>
                  <a:pt x="7976522" y="5499337"/>
                </a:lnTo>
                <a:lnTo>
                  <a:pt x="7972744" y="5497561"/>
                </a:lnTo>
                <a:lnTo>
                  <a:pt x="7964091" y="5492632"/>
                </a:lnTo>
                <a:lnTo>
                  <a:pt x="7961489" y="5503232"/>
                </a:lnTo>
                <a:lnTo>
                  <a:pt x="7959647" y="5507418"/>
                </a:lnTo>
                <a:lnTo>
                  <a:pt x="7962915" y="5521897"/>
                </a:lnTo>
                <a:lnTo>
                  <a:pt x="7972223" y="5562904"/>
                </a:lnTo>
                <a:cubicBezTo>
                  <a:pt x="7973290" y="5574662"/>
                  <a:pt x="7969849" y="5580170"/>
                  <a:pt x="7969320" y="5592443"/>
                </a:cubicBezTo>
                <a:lnTo>
                  <a:pt x="7979335" y="5653504"/>
                </a:lnTo>
                <a:lnTo>
                  <a:pt x="7978822" y="5654153"/>
                </a:lnTo>
                <a:cubicBezTo>
                  <a:pt x="7972508" y="5665596"/>
                  <a:pt x="7976243" y="5673962"/>
                  <a:pt x="7982093" y="5682707"/>
                </a:cubicBezTo>
                <a:lnTo>
                  <a:pt x="7988438" y="5692623"/>
                </a:lnTo>
                <a:lnTo>
                  <a:pt x="7988438" y="5692958"/>
                </a:lnTo>
                <a:cubicBezTo>
                  <a:pt x="7985042" y="5704269"/>
                  <a:pt x="7978033" y="5715576"/>
                  <a:pt x="7986146" y="5749346"/>
                </a:cubicBezTo>
                <a:lnTo>
                  <a:pt x="7997821" y="5789879"/>
                </a:lnTo>
                <a:lnTo>
                  <a:pt x="7985727" y="5810649"/>
                </a:lnTo>
                <a:cubicBezTo>
                  <a:pt x="7955826" y="5869861"/>
                  <a:pt x="8005876" y="5843819"/>
                  <a:pt x="7990525" y="5919620"/>
                </a:cubicBezTo>
                <a:cubicBezTo>
                  <a:pt x="7969836" y="5995173"/>
                  <a:pt x="7932307" y="6007880"/>
                  <a:pt x="7934844" y="6121247"/>
                </a:cubicBezTo>
                <a:cubicBezTo>
                  <a:pt x="7915784" y="6137159"/>
                  <a:pt x="7917222" y="6167301"/>
                  <a:pt x="7906355" y="6192779"/>
                </a:cubicBezTo>
                <a:cubicBezTo>
                  <a:pt x="7895488" y="6218257"/>
                  <a:pt x="7866281" y="6270987"/>
                  <a:pt x="7869642" y="6274116"/>
                </a:cubicBezTo>
                <a:cubicBezTo>
                  <a:pt x="7863915" y="6316443"/>
                  <a:pt x="7872105" y="6337977"/>
                  <a:pt x="7867847" y="6396979"/>
                </a:cubicBezTo>
                <a:cubicBezTo>
                  <a:pt x="7873987" y="6432509"/>
                  <a:pt x="7903127" y="6482029"/>
                  <a:pt x="7873121" y="6512014"/>
                </a:cubicBezTo>
                <a:cubicBezTo>
                  <a:pt x="7876292" y="6562883"/>
                  <a:pt x="7886101" y="6651551"/>
                  <a:pt x="7886872" y="6702192"/>
                </a:cubicBezTo>
                <a:cubicBezTo>
                  <a:pt x="7894343" y="6711953"/>
                  <a:pt x="7889928" y="6756454"/>
                  <a:pt x="7882054" y="6801106"/>
                </a:cubicBezTo>
                <a:lnTo>
                  <a:pt x="7869951" y="6858000"/>
                </a:lnTo>
                <a:lnTo>
                  <a:pt x="0" y="6858000"/>
                </a:lnTo>
                <a:close/>
              </a:path>
            </a:pathLst>
          </a:custGeom>
        </p:spPr>
      </p:pic>
      <p:sp useBgFill="1">
        <p:nvSpPr>
          <p:cNvPr id="51" name="Freeform: Shape 50">
            <a:extLst>
              <a:ext uri="{FF2B5EF4-FFF2-40B4-BE49-F238E27FC236}">
                <a16:creationId xmlns:a16="http://schemas.microsoft.com/office/drawing/2014/main" id="{94CDA06B-59AA-47E2-A05D-BAEF3EE05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237" y="1143382"/>
            <a:ext cx="4454157" cy="457123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6">
            <a:extLst>
              <a:ext uri="{FF2B5EF4-FFF2-40B4-BE49-F238E27FC236}">
                <a16:creationId xmlns:a16="http://schemas.microsoft.com/office/drawing/2014/main" id="{373B57D8-1F1C-4E3F-9FAC-885054E4C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1503" y="94261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C72BE7E-4089-82E9-C5D4-9E2892C5C7CE}"/>
              </a:ext>
            </a:extLst>
          </p:cNvPr>
          <p:cNvSpPr txBox="1"/>
          <p:nvPr/>
        </p:nvSpPr>
        <p:spPr>
          <a:xfrm>
            <a:off x="1293779" y="1926077"/>
            <a:ext cx="3618689" cy="2400657"/>
          </a:xfrm>
          <a:prstGeom prst="rect">
            <a:avLst/>
          </a:prstGeom>
          <a:noFill/>
        </p:spPr>
        <p:txBody>
          <a:bodyPr wrap="square" rtlCol="0">
            <a:spAutoFit/>
          </a:bodyPr>
          <a:lstStyle/>
          <a:p>
            <a:r>
              <a:rPr lang="en-US" sz="2400" b="1" i="1" dirty="0"/>
              <a:t>First, Team Name</a:t>
            </a:r>
            <a:br>
              <a:rPr lang="en-US" i="1" dirty="0"/>
            </a:br>
            <a:br>
              <a:rPr lang="en-US" i="1" dirty="0"/>
            </a:br>
            <a:r>
              <a:rPr lang="en-US" i="1" dirty="0"/>
              <a:t>Isis is an ancient Egyptian mythic Goddess,  who was supposed to be symbolized as magical healer, who was believed that bless the whole humankind with her mother nature .</a:t>
            </a:r>
          </a:p>
        </p:txBody>
      </p:sp>
    </p:spTree>
    <p:extLst>
      <p:ext uri="{BB962C8B-B14F-4D97-AF65-F5344CB8AC3E}">
        <p14:creationId xmlns:p14="http://schemas.microsoft.com/office/powerpoint/2010/main" val="645295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185" r="28510"/>
          <a:stretch/>
        </p:blipFill>
        <p:spPr>
          <a:xfrm>
            <a:off x="4" y="1"/>
            <a:ext cx="5088831"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4" name="TextBox 3">
            <a:extLst>
              <a:ext uri="{FF2B5EF4-FFF2-40B4-BE49-F238E27FC236}">
                <a16:creationId xmlns:a16="http://schemas.microsoft.com/office/drawing/2014/main" id="{81E0DB49-93D9-E0A8-2A28-9120B28A59D1}"/>
              </a:ext>
            </a:extLst>
          </p:cNvPr>
          <p:cNvSpPr txBox="1"/>
          <p:nvPr/>
        </p:nvSpPr>
        <p:spPr>
          <a:xfrm>
            <a:off x="5049082" y="1560947"/>
            <a:ext cx="6453809" cy="4107021"/>
          </a:xfrm>
          <a:prstGeom prst="rect">
            <a:avLst/>
          </a:prstGeom>
        </p:spPr>
        <p:txBody>
          <a:bodyPr vert="horz" lIns="91440" tIns="45720" rIns="91440" bIns="45720" rtlCol="0">
            <a:normAutofit/>
          </a:bodyPr>
          <a:lstStyle/>
          <a:p>
            <a:pPr algn="just">
              <a:spcAft>
                <a:spcPts val="600"/>
              </a:spcAft>
            </a:pPr>
            <a:r>
              <a:rPr lang="en-US" sz="6000" i="1" spc="50" dirty="0">
                <a:solidFill>
                  <a:schemeClr val="tx1">
                    <a:lumMod val="85000"/>
                    <a:lumOff val="15000"/>
                  </a:schemeClr>
                </a:solidFill>
                <a:latin typeface="Algerian" panose="04020705040A02060702" pitchFamily="82" charset="0"/>
                <a:ea typeface="Batang" panose="02030600000101010101" pitchFamily="18" charset="-127"/>
              </a:rPr>
              <a:t>Our Plans </a:t>
            </a:r>
          </a:p>
          <a:p>
            <a:pPr algn="just">
              <a:spcAft>
                <a:spcPts val="600"/>
              </a:spcAft>
            </a:pPr>
            <a:r>
              <a:rPr lang="en-US" sz="6000" i="1" spc="50" dirty="0">
                <a:solidFill>
                  <a:schemeClr val="tx1">
                    <a:lumMod val="85000"/>
                    <a:lumOff val="15000"/>
                  </a:schemeClr>
                </a:solidFill>
                <a:latin typeface="Algerian" panose="04020705040A02060702" pitchFamily="82" charset="0"/>
                <a:ea typeface="Batang" panose="02030600000101010101" pitchFamily="18" charset="-127"/>
              </a:rPr>
              <a:t>For</a:t>
            </a:r>
          </a:p>
          <a:p>
            <a:pPr algn="just">
              <a:spcAft>
                <a:spcPts val="600"/>
              </a:spcAft>
            </a:pPr>
            <a:r>
              <a:rPr lang="en-US" sz="6000" i="1" spc="50" dirty="0">
                <a:solidFill>
                  <a:schemeClr val="tx1">
                    <a:lumMod val="85000"/>
                    <a:lumOff val="15000"/>
                  </a:schemeClr>
                </a:solidFill>
                <a:latin typeface="Algerian" panose="04020705040A02060702" pitchFamily="82" charset="0"/>
                <a:ea typeface="Batang" panose="02030600000101010101" pitchFamily="18" charset="-127"/>
              </a:rPr>
              <a:t>Cost Recovery</a:t>
            </a:r>
          </a:p>
        </p:txBody>
      </p:sp>
    </p:spTree>
    <p:extLst>
      <p:ext uri="{BB962C8B-B14F-4D97-AF65-F5344CB8AC3E}">
        <p14:creationId xmlns:p14="http://schemas.microsoft.com/office/powerpoint/2010/main" val="279037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graphicFrame>
        <p:nvGraphicFramePr>
          <p:cNvPr id="4" name="Diagram 3">
            <a:extLst>
              <a:ext uri="{FF2B5EF4-FFF2-40B4-BE49-F238E27FC236}">
                <a16:creationId xmlns:a16="http://schemas.microsoft.com/office/drawing/2014/main" id="{3F53E0F6-8018-9EEE-3FF8-90C0D55C5E64}"/>
              </a:ext>
            </a:extLst>
          </p:cNvPr>
          <p:cNvGraphicFramePr/>
          <p:nvPr>
            <p:extLst>
              <p:ext uri="{D42A27DB-BD31-4B8C-83A1-F6EECF244321}">
                <p14:modId xmlns:p14="http://schemas.microsoft.com/office/powerpoint/2010/main" val="2745291593"/>
              </p:ext>
            </p:extLst>
          </p:nvPr>
        </p:nvGraphicFramePr>
        <p:xfrm>
          <a:off x="815007" y="1027779"/>
          <a:ext cx="8040757" cy="5025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945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graphicFrame>
        <p:nvGraphicFramePr>
          <p:cNvPr id="4" name="Table 4">
            <a:extLst>
              <a:ext uri="{FF2B5EF4-FFF2-40B4-BE49-F238E27FC236}">
                <a16:creationId xmlns:a16="http://schemas.microsoft.com/office/drawing/2014/main" id="{89EB4BEF-60B1-E5D0-43E1-28B8DB2E5E84}"/>
              </a:ext>
            </a:extLst>
          </p:cNvPr>
          <p:cNvGraphicFramePr>
            <a:graphicFrameLocks noGrp="1"/>
          </p:cNvGraphicFramePr>
          <p:nvPr>
            <p:extLst>
              <p:ext uri="{D42A27DB-BD31-4B8C-83A1-F6EECF244321}">
                <p14:modId xmlns:p14="http://schemas.microsoft.com/office/powerpoint/2010/main" val="2440351632"/>
              </p:ext>
            </p:extLst>
          </p:nvPr>
        </p:nvGraphicFramePr>
        <p:xfrm>
          <a:off x="636104" y="1828801"/>
          <a:ext cx="9750289" cy="3155054"/>
        </p:xfrm>
        <a:graphic>
          <a:graphicData uri="http://schemas.openxmlformats.org/drawingml/2006/table">
            <a:tbl>
              <a:tblPr firstRow="1" bandRow="1">
                <a:tableStyleId>{5C22544A-7EE6-4342-B048-85BDC9FD1C3A}</a:tableStyleId>
              </a:tblPr>
              <a:tblGrid>
                <a:gridCol w="1852021">
                  <a:extLst>
                    <a:ext uri="{9D8B030D-6E8A-4147-A177-3AD203B41FA5}">
                      <a16:colId xmlns:a16="http://schemas.microsoft.com/office/drawing/2014/main" val="1783315715"/>
                    </a:ext>
                  </a:extLst>
                </a:gridCol>
                <a:gridCol w="2639633">
                  <a:extLst>
                    <a:ext uri="{9D8B030D-6E8A-4147-A177-3AD203B41FA5}">
                      <a16:colId xmlns:a16="http://schemas.microsoft.com/office/drawing/2014/main" val="424208016"/>
                    </a:ext>
                  </a:extLst>
                </a:gridCol>
                <a:gridCol w="2486642">
                  <a:extLst>
                    <a:ext uri="{9D8B030D-6E8A-4147-A177-3AD203B41FA5}">
                      <a16:colId xmlns:a16="http://schemas.microsoft.com/office/drawing/2014/main" val="621787998"/>
                    </a:ext>
                  </a:extLst>
                </a:gridCol>
                <a:gridCol w="1263702">
                  <a:extLst>
                    <a:ext uri="{9D8B030D-6E8A-4147-A177-3AD203B41FA5}">
                      <a16:colId xmlns:a16="http://schemas.microsoft.com/office/drawing/2014/main" val="3416783131"/>
                    </a:ext>
                  </a:extLst>
                </a:gridCol>
                <a:gridCol w="1508291">
                  <a:extLst>
                    <a:ext uri="{9D8B030D-6E8A-4147-A177-3AD203B41FA5}">
                      <a16:colId xmlns:a16="http://schemas.microsoft.com/office/drawing/2014/main" val="4132350680"/>
                    </a:ext>
                  </a:extLst>
                </a:gridCol>
              </a:tblGrid>
              <a:tr h="951046">
                <a:tc>
                  <a:txBody>
                    <a:bodyPr/>
                    <a:lstStyle/>
                    <a:p>
                      <a:pPr algn="ctr"/>
                      <a:r>
                        <a:rPr lang="en-US" dirty="0"/>
                        <a:t>Recycled Products</a:t>
                      </a:r>
                    </a:p>
                  </a:txBody>
                  <a:tcPr/>
                </a:tc>
                <a:tc>
                  <a:txBody>
                    <a:bodyPr/>
                    <a:lstStyle/>
                    <a:p>
                      <a:pPr algn="ctr"/>
                      <a:r>
                        <a:rPr lang="en-US" dirty="0"/>
                        <a:t>Production Rate (Kg/</a:t>
                      </a:r>
                      <a:r>
                        <a:rPr lang="en-US" dirty="0" err="1"/>
                        <a:t>hr</a:t>
                      </a:r>
                      <a:r>
                        <a:rPr lang="en-US" dirty="0"/>
                        <a:t>)</a:t>
                      </a:r>
                    </a:p>
                  </a:txBody>
                  <a:tcPr/>
                </a:tc>
                <a:tc>
                  <a:txBody>
                    <a:bodyPr/>
                    <a:lstStyle/>
                    <a:p>
                      <a:pPr algn="ctr"/>
                      <a:r>
                        <a:rPr lang="en-US" dirty="0"/>
                        <a:t>Daily Estimated Mass (kg)</a:t>
                      </a:r>
                    </a:p>
                  </a:txBody>
                  <a:tcPr/>
                </a:tc>
                <a:tc>
                  <a:txBody>
                    <a:bodyPr/>
                    <a:lstStyle/>
                    <a:p>
                      <a:pPr algn="ctr"/>
                      <a:r>
                        <a:rPr lang="en-US" dirty="0"/>
                        <a:t>Unit Rate</a:t>
                      </a:r>
                    </a:p>
                    <a:p>
                      <a:pPr algn="ctr"/>
                      <a:r>
                        <a:rPr lang="en-US" dirty="0"/>
                        <a:t>(Tk)</a:t>
                      </a:r>
                    </a:p>
                  </a:txBody>
                  <a:tcPr/>
                </a:tc>
                <a:tc>
                  <a:txBody>
                    <a:bodyPr/>
                    <a:lstStyle/>
                    <a:p>
                      <a:pPr algn="ctr"/>
                      <a:r>
                        <a:rPr lang="en-US" dirty="0"/>
                        <a:t>Yearly Revenue (TK)</a:t>
                      </a:r>
                    </a:p>
                  </a:txBody>
                  <a:tcPr/>
                </a:tc>
                <a:extLst>
                  <a:ext uri="{0D108BD9-81ED-4DB2-BD59-A6C34878D82A}">
                    <a16:rowId xmlns:a16="http://schemas.microsoft.com/office/drawing/2014/main" val="560888093"/>
                  </a:ext>
                </a:extLst>
              </a:tr>
              <a:tr h="551002">
                <a:tc>
                  <a:txBody>
                    <a:bodyPr/>
                    <a:lstStyle/>
                    <a:p>
                      <a:pPr algn="ctr"/>
                      <a:r>
                        <a:rPr lang="en-US" dirty="0"/>
                        <a:t>Plastics</a:t>
                      </a:r>
                    </a:p>
                  </a:txBody>
                  <a:tcPr/>
                </a:tc>
                <a:tc>
                  <a:txBody>
                    <a:bodyPr/>
                    <a:lstStyle/>
                    <a:p>
                      <a:pPr algn="ctr"/>
                      <a:r>
                        <a:rPr lang="en-US" dirty="0"/>
                        <a:t>160-220</a:t>
                      </a:r>
                    </a:p>
                  </a:txBody>
                  <a:tcPr/>
                </a:tc>
                <a:tc>
                  <a:txBody>
                    <a:bodyPr/>
                    <a:lstStyle/>
                    <a:p>
                      <a:pPr algn="ctr"/>
                      <a:r>
                        <a:rPr lang="en-US" dirty="0"/>
                        <a:t>1280</a:t>
                      </a:r>
                    </a:p>
                  </a:txBody>
                  <a:tcPr/>
                </a:tc>
                <a:tc>
                  <a:txBody>
                    <a:bodyPr/>
                    <a:lstStyle/>
                    <a:p>
                      <a:pPr algn="ctr"/>
                      <a:r>
                        <a:rPr lang="en-US" dirty="0"/>
                        <a:t>10</a:t>
                      </a:r>
                    </a:p>
                  </a:txBody>
                  <a:tcPr/>
                </a:tc>
                <a:tc>
                  <a:txBody>
                    <a:bodyPr/>
                    <a:lstStyle/>
                    <a:p>
                      <a:pPr algn="ctr"/>
                      <a:r>
                        <a:rPr lang="en-US" dirty="0"/>
                        <a:t>8672000</a:t>
                      </a:r>
                    </a:p>
                  </a:txBody>
                  <a:tcPr/>
                </a:tc>
                <a:extLst>
                  <a:ext uri="{0D108BD9-81ED-4DB2-BD59-A6C34878D82A}">
                    <a16:rowId xmlns:a16="http://schemas.microsoft.com/office/drawing/2014/main" val="2336368741"/>
                  </a:ext>
                </a:extLst>
              </a:tr>
              <a:tr h="551002">
                <a:tc>
                  <a:txBody>
                    <a:bodyPr/>
                    <a:lstStyle/>
                    <a:p>
                      <a:pPr algn="ctr"/>
                      <a:r>
                        <a:rPr lang="en-US" dirty="0"/>
                        <a:t>Paper</a:t>
                      </a:r>
                    </a:p>
                  </a:txBody>
                  <a:tcPr/>
                </a:tc>
                <a:tc>
                  <a:txBody>
                    <a:bodyPr/>
                    <a:lstStyle/>
                    <a:p>
                      <a:pPr algn="ctr"/>
                      <a:r>
                        <a:rPr lang="en-US" dirty="0"/>
                        <a:t>9-15</a:t>
                      </a:r>
                    </a:p>
                  </a:txBody>
                  <a:tcPr/>
                </a:tc>
                <a:tc>
                  <a:txBody>
                    <a:bodyPr/>
                    <a:lstStyle/>
                    <a:p>
                      <a:pPr algn="ctr"/>
                      <a:r>
                        <a:rPr lang="en-US" dirty="0"/>
                        <a:t>70</a:t>
                      </a:r>
                    </a:p>
                  </a:txBody>
                  <a:tcPr/>
                </a:tc>
                <a:tc>
                  <a:txBody>
                    <a:bodyPr/>
                    <a:lstStyle/>
                    <a:p>
                      <a:pPr algn="ctr"/>
                      <a:r>
                        <a:rPr lang="en-US" dirty="0"/>
                        <a:t>16</a:t>
                      </a:r>
                    </a:p>
                  </a:txBody>
                  <a:tcPr/>
                </a:tc>
                <a:tc>
                  <a:txBody>
                    <a:bodyPr/>
                    <a:lstStyle/>
                    <a:p>
                      <a:pPr algn="ctr"/>
                      <a:r>
                        <a:rPr lang="en-US" dirty="0"/>
                        <a:t>408800</a:t>
                      </a:r>
                    </a:p>
                  </a:txBody>
                  <a:tcPr/>
                </a:tc>
                <a:extLst>
                  <a:ext uri="{0D108BD9-81ED-4DB2-BD59-A6C34878D82A}">
                    <a16:rowId xmlns:a16="http://schemas.microsoft.com/office/drawing/2014/main" val="1975190391"/>
                  </a:ext>
                </a:extLst>
              </a:tr>
              <a:tr h="551002">
                <a:tc>
                  <a:txBody>
                    <a:bodyPr/>
                    <a:lstStyle/>
                    <a:p>
                      <a:pPr algn="ctr"/>
                      <a:r>
                        <a:rPr lang="en-US" dirty="0"/>
                        <a:t>Metal</a:t>
                      </a:r>
                    </a:p>
                  </a:txBody>
                  <a:tcPr/>
                </a:tc>
                <a:tc>
                  <a:txBody>
                    <a:bodyPr/>
                    <a:lstStyle/>
                    <a:p>
                      <a:pPr algn="ctr"/>
                      <a:r>
                        <a:rPr lang="en-US" dirty="0"/>
                        <a:t>62-70</a:t>
                      </a:r>
                    </a:p>
                  </a:txBody>
                  <a:tcPr/>
                </a:tc>
                <a:tc>
                  <a:txBody>
                    <a:bodyPr/>
                    <a:lstStyle/>
                    <a:p>
                      <a:pPr algn="ctr"/>
                      <a:r>
                        <a:rPr lang="en-US" dirty="0"/>
                        <a:t>500</a:t>
                      </a:r>
                    </a:p>
                  </a:txBody>
                  <a:tcPr/>
                </a:tc>
                <a:tc>
                  <a:txBody>
                    <a:bodyPr/>
                    <a:lstStyle/>
                    <a:p>
                      <a:pPr algn="ctr"/>
                      <a:r>
                        <a:rPr lang="en-US" dirty="0"/>
                        <a:t>250</a:t>
                      </a:r>
                    </a:p>
                  </a:txBody>
                  <a:tcPr/>
                </a:tc>
                <a:tc>
                  <a:txBody>
                    <a:bodyPr/>
                    <a:lstStyle/>
                    <a:p>
                      <a:pPr algn="ctr"/>
                      <a:r>
                        <a:rPr lang="en-US" dirty="0"/>
                        <a:t>45000000</a:t>
                      </a:r>
                    </a:p>
                  </a:txBody>
                  <a:tcPr/>
                </a:tc>
                <a:extLst>
                  <a:ext uri="{0D108BD9-81ED-4DB2-BD59-A6C34878D82A}">
                    <a16:rowId xmlns:a16="http://schemas.microsoft.com/office/drawing/2014/main" val="3759952088"/>
                  </a:ext>
                </a:extLst>
              </a:tr>
              <a:tr h="551002">
                <a:tc gridSpan="4">
                  <a:txBody>
                    <a:bodyPr/>
                    <a:lstStyle/>
                    <a:p>
                      <a:pPr algn="ctr"/>
                      <a:r>
                        <a:rPr lang="en-US" dirty="0"/>
                        <a:t>Total </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a:txBody>
                    <a:bodyPr/>
                    <a:lstStyle/>
                    <a:p>
                      <a:pPr algn="ctr"/>
                      <a:r>
                        <a:rPr lang="en-US" dirty="0"/>
                        <a:t>53712880</a:t>
                      </a:r>
                    </a:p>
                  </a:txBody>
                  <a:tcPr/>
                </a:tc>
                <a:extLst>
                  <a:ext uri="{0D108BD9-81ED-4DB2-BD59-A6C34878D82A}">
                    <a16:rowId xmlns:a16="http://schemas.microsoft.com/office/drawing/2014/main" val="3902650443"/>
                  </a:ext>
                </a:extLst>
              </a:tr>
            </a:tbl>
          </a:graphicData>
        </a:graphic>
      </p:graphicFrame>
    </p:spTree>
    <p:extLst>
      <p:ext uri="{BB962C8B-B14F-4D97-AF65-F5344CB8AC3E}">
        <p14:creationId xmlns:p14="http://schemas.microsoft.com/office/powerpoint/2010/main" val="11370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2" name="TextBox 1">
            <a:extLst>
              <a:ext uri="{FF2B5EF4-FFF2-40B4-BE49-F238E27FC236}">
                <a16:creationId xmlns:a16="http://schemas.microsoft.com/office/drawing/2014/main" id="{9A3FA513-A067-3B2F-BE90-3A22CFA76A5C}"/>
              </a:ext>
            </a:extLst>
          </p:cNvPr>
          <p:cNvSpPr txBox="1"/>
          <p:nvPr/>
        </p:nvSpPr>
        <p:spPr>
          <a:xfrm>
            <a:off x="6399133" y="2422103"/>
            <a:ext cx="6274260" cy="4107020"/>
          </a:xfrm>
          <a:prstGeom prst="rect">
            <a:avLst/>
          </a:prstGeom>
        </p:spPr>
        <p:txBody>
          <a:bodyPr vert="horz" lIns="91440" tIns="45720" rIns="91440" bIns="45720" rtlCol="0">
            <a:normAutofit/>
          </a:bodyPr>
          <a:lstStyle/>
          <a:p>
            <a:pPr>
              <a:spcAft>
                <a:spcPts val="600"/>
              </a:spcAft>
            </a:pPr>
            <a:r>
              <a:rPr lang="en-US" sz="4400" i="1" spc="50" dirty="0">
                <a:solidFill>
                  <a:schemeClr val="bg1"/>
                </a:solidFill>
                <a:latin typeface="Algerian" panose="04020705040A02060702" pitchFamily="82" charset="0"/>
                <a:ea typeface="Batang" panose="02030600000101010101" pitchFamily="18" charset="-127"/>
              </a:rPr>
              <a:t>Economizing </a:t>
            </a:r>
          </a:p>
          <a:p>
            <a:pPr>
              <a:spcAft>
                <a:spcPts val="600"/>
              </a:spcAft>
            </a:pPr>
            <a:r>
              <a:rPr lang="en-US" sz="4400" i="1" spc="50" dirty="0">
                <a:solidFill>
                  <a:schemeClr val="bg1"/>
                </a:solidFill>
                <a:latin typeface="Algerian" panose="04020705040A02060702" pitchFamily="82" charset="0"/>
                <a:ea typeface="Batang" panose="02030600000101010101" pitchFamily="18" charset="-127"/>
              </a:rPr>
              <a:t>Transportation</a:t>
            </a:r>
          </a:p>
        </p:txBody>
      </p:sp>
      <p:sp>
        <p:nvSpPr>
          <p:cNvPr id="3" name="TextBox 2">
            <a:extLst>
              <a:ext uri="{FF2B5EF4-FFF2-40B4-BE49-F238E27FC236}">
                <a16:creationId xmlns:a16="http://schemas.microsoft.com/office/drawing/2014/main" id="{21359BBA-D167-F60C-D8A4-04669612043B}"/>
              </a:ext>
            </a:extLst>
          </p:cNvPr>
          <p:cNvSpPr txBox="1"/>
          <p:nvPr/>
        </p:nvSpPr>
        <p:spPr>
          <a:xfrm>
            <a:off x="256674" y="2163398"/>
            <a:ext cx="5839326" cy="2893100"/>
          </a:xfrm>
          <a:prstGeom prst="rect">
            <a:avLst/>
          </a:prstGeom>
          <a:solidFill>
            <a:schemeClr val="bg1"/>
          </a:solidFill>
        </p:spPr>
        <p:txBody>
          <a:bodyPr wrap="square" rtlCol="0">
            <a:spAutoFit/>
          </a:bodyPr>
          <a:lstStyle/>
          <a:p>
            <a:r>
              <a:rPr lang="en-US" sz="2000" b="1" i="1" dirty="0"/>
              <a:t>Transportation cost </a:t>
            </a:r>
          </a:p>
          <a:p>
            <a:r>
              <a:rPr lang="en-US" dirty="0"/>
              <a:t>per 2 Ton/10 feet Garbage Truck- 2880Tk/ per Service</a:t>
            </a:r>
          </a:p>
          <a:p>
            <a:endParaRPr lang="en-US" dirty="0"/>
          </a:p>
          <a:p>
            <a:endParaRPr lang="en-US" dirty="0"/>
          </a:p>
          <a:p>
            <a:r>
              <a:rPr lang="en-US" dirty="0"/>
              <a:t>Assuming 10 Truck Services per STS, we can save 3 services per day.</a:t>
            </a:r>
          </a:p>
          <a:p>
            <a:endParaRPr lang="en-US" dirty="0"/>
          </a:p>
          <a:p>
            <a:r>
              <a:rPr lang="en-US" dirty="0"/>
              <a:t>Estimated Income: 2880x 3 x 20 x 365= 63072000 Tk (per year) </a:t>
            </a:r>
          </a:p>
          <a:p>
            <a:r>
              <a:rPr lang="en-US" dirty="0"/>
              <a:t> </a:t>
            </a:r>
          </a:p>
        </p:txBody>
      </p:sp>
    </p:spTree>
    <p:extLst>
      <p:ext uri="{BB962C8B-B14F-4D97-AF65-F5344CB8AC3E}">
        <p14:creationId xmlns:p14="http://schemas.microsoft.com/office/powerpoint/2010/main" val="31086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185" r="28510"/>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4" name="TextBox 3">
            <a:extLst>
              <a:ext uri="{FF2B5EF4-FFF2-40B4-BE49-F238E27FC236}">
                <a16:creationId xmlns:a16="http://schemas.microsoft.com/office/drawing/2014/main" id="{81E0DB49-93D9-E0A8-2A28-9120B28A59D1}"/>
              </a:ext>
            </a:extLst>
          </p:cNvPr>
          <p:cNvSpPr txBox="1"/>
          <p:nvPr/>
        </p:nvSpPr>
        <p:spPr>
          <a:xfrm>
            <a:off x="6596268" y="1640461"/>
            <a:ext cx="6016487" cy="4107021"/>
          </a:xfrm>
          <a:prstGeom prst="rect">
            <a:avLst/>
          </a:prstGeom>
        </p:spPr>
        <p:txBody>
          <a:bodyPr vert="horz" lIns="91440" tIns="45720" rIns="91440" bIns="45720" rtlCol="0">
            <a:normAutofit/>
          </a:bodyPr>
          <a:lstStyle/>
          <a:p>
            <a:pPr algn="just">
              <a:spcAft>
                <a:spcPts val="600"/>
              </a:spcAft>
            </a:pPr>
            <a:r>
              <a:rPr lang="en-US" sz="4000" b="1" spc="50" dirty="0">
                <a:solidFill>
                  <a:schemeClr val="tx1">
                    <a:lumMod val="85000"/>
                    <a:lumOff val="15000"/>
                  </a:schemeClr>
                </a:solidFill>
                <a:latin typeface="+mj-lt"/>
                <a:ea typeface="Batang" panose="02030600000101010101" pitchFamily="18" charset="-127"/>
              </a:rPr>
              <a:t>Estimated </a:t>
            </a:r>
          </a:p>
          <a:p>
            <a:pPr algn="just">
              <a:spcAft>
                <a:spcPts val="600"/>
              </a:spcAft>
            </a:pPr>
            <a:r>
              <a:rPr lang="en-US" sz="4000" b="1" spc="50" dirty="0">
                <a:solidFill>
                  <a:schemeClr val="tx1">
                    <a:lumMod val="85000"/>
                    <a:lumOff val="15000"/>
                  </a:schemeClr>
                </a:solidFill>
                <a:latin typeface="+mj-lt"/>
                <a:ea typeface="Batang" panose="02030600000101010101" pitchFamily="18" charset="-127"/>
              </a:rPr>
              <a:t>Maintenance Cost</a:t>
            </a:r>
          </a:p>
          <a:p>
            <a:pPr algn="just">
              <a:spcAft>
                <a:spcPts val="600"/>
              </a:spcAft>
            </a:pPr>
            <a:r>
              <a:rPr lang="en-US" sz="2400" i="1" spc="50" dirty="0">
                <a:solidFill>
                  <a:schemeClr val="tx1">
                    <a:lumMod val="85000"/>
                    <a:lumOff val="15000"/>
                  </a:schemeClr>
                </a:solidFill>
                <a:latin typeface="Algerian" panose="04020705040A02060702" pitchFamily="82" charset="0"/>
                <a:ea typeface="Batang" panose="02030600000101010101" pitchFamily="18" charset="-127"/>
              </a:rPr>
              <a:t>= 15000 x 12 x 20</a:t>
            </a:r>
          </a:p>
          <a:p>
            <a:pPr algn="just">
              <a:spcAft>
                <a:spcPts val="600"/>
              </a:spcAft>
            </a:pPr>
            <a:r>
              <a:rPr lang="en-US" sz="2400" i="1" spc="50" dirty="0">
                <a:solidFill>
                  <a:schemeClr val="tx1">
                    <a:lumMod val="85000"/>
                    <a:lumOff val="15000"/>
                  </a:schemeClr>
                </a:solidFill>
                <a:latin typeface="Algerian" panose="04020705040A02060702" pitchFamily="82" charset="0"/>
                <a:ea typeface="Batang" panose="02030600000101010101" pitchFamily="18" charset="-127"/>
              </a:rPr>
              <a:t> = 3600000 Tk </a:t>
            </a:r>
            <a:r>
              <a:rPr lang="en-US" sz="1400" i="1" spc="50" dirty="0">
                <a:solidFill>
                  <a:schemeClr val="tx1">
                    <a:lumMod val="85000"/>
                    <a:lumOff val="15000"/>
                  </a:schemeClr>
                </a:solidFill>
                <a:latin typeface="Algerian" panose="04020705040A02060702" pitchFamily="82" charset="0"/>
                <a:ea typeface="Batang" panose="02030600000101010101" pitchFamily="18" charset="-127"/>
              </a:rPr>
              <a:t>(per year)</a:t>
            </a:r>
            <a:endParaRPr lang="en-US" sz="2400" i="1" spc="50" dirty="0">
              <a:solidFill>
                <a:schemeClr val="tx1">
                  <a:lumMod val="85000"/>
                  <a:lumOff val="15000"/>
                </a:schemeClr>
              </a:solidFill>
              <a:latin typeface="Algerian" panose="04020705040A02060702" pitchFamily="82" charset="0"/>
              <a:ea typeface="Batang" panose="02030600000101010101" pitchFamily="18" charset="-127"/>
            </a:endParaRPr>
          </a:p>
        </p:txBody>
      </p:sp>
    </p:spTree>
    <p:extLst>
      <p:ext uri="{BB962C8B-B14F-4D97-AF65-F5344CB8AC3E}">
        <p14:creationId xmlns:p14="http://schemas.microsoft.com/office/powerpoint/2010/main" val="350735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graphicFrame>
        <p:nvGraphicFramePr>
          <p:cNvPr id="2" name="Chart 1">
            <a:extLst>
              <a:ext uri="{FF2B5EF4-FFF2-40B4-BE49-F238E27FC236}">
                <a16:creationId xmlns:a16="http://schemas.microsoft.com/office/drawing/2014/main" id="{177E0906-C675-2E0C-D87F-46E3CD60162F}"/>
              </a:ext>
            </a:extLst>
          </p:cNvPr>
          <p:cNvGraphicFramePr>
            <a:graphicFrameLocks/>
          </p:cNvGraphicFramePr>
          <p:nvPr>
            <p:extLst>
              <p:ext uri="{D42A27DB-BD31-4B8C-83A1-F6EECF244321}">
                <p14:modId xmlns:p14="http://schemas.microsoft.com/office/powerpoint/2010/main" val="3030679882"/>
              </p:ext>
            </p:extLst>
          </p:nvPr>
        </p:nvGraphicFramePr>
        <p:xfrm>
          <a:off x="1818861" y="646042"/>
          <a:ext cx="8935278" cy="59336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275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3" name="TextBox 2">
            <a:extLst>
              <a:ext uri="{FF2B5EF4-FFF2-40B4-BE49-F238E27FC236}">
                <a16:creationId xmlns:a16="http://schemas.microsoft.com/office/drawing/2014/main" id="{F07AD972-D77A-8819-4F13-1419F28F297F}"/>
              </a:ext>
            </a:extLst>
          </p:cNvPr>
          <p:cNvSpPr txBox="1"/>
          <p:nvPr/>
        </p:nvSpPr>
        <p:spPr>
          <a:xfrm>
            <a:off x="1281096" y="932273"/>
            <a:ext cx="6274260" cy="4107020"/>
          </a:xfrm>
          <a:prstGeom prst="rect">
            <a:avLst/>
          </a:prstGeom>
        </p:spPr>
        <p:txBody>
          <a:bodyPr vert="horz" lIns="91440" tIns="45720" rIns="91440" bIns="45720" rtlCol="0">
            <a:normAutofit/>
          </a:bodyPr>
          <a:lstStyle/>
          <a:p>
            <a:pPr>
              <a:spcAft>
                <a:spcPts val="600"/>
              </a:spcAft>
            </a:pPr>
            <a:r>
              <a:rPr lang="en-US" sz="4400" i="1" spc="50" dirty="0">
                <a:latin typeface="Algerian" panose="04020705040A02060702" pitchFamily="82" charset="0"/>
                <a:ea typeface="Batang" panose="02030600000101010101" pitchFamily="18" charset="-127"/>
              </a:rPr>
              <a:t>Advantages</a:t>
            </a:r>
          </a:p>
        </p:txBody>
      </p:sp>
      <p:graphicFrame>
        <p:nvGraphicFramePr>
          <p:cNvPr id="5" name="Diagram 4">
            <a:extLst>
              <a:ext uri="{FF2B5EF4-FFF2-40B4-BE49-F238E27FC236}">
                <a16:creationId xmlns:a16="http://schemas.microsoft.com/office/drawing/2014/main" id="{5EF861F0-0878-22D5-43A1-306007FC3E3C}"/>
              </a:ext>
            </a:extLst>
          </p:cNvPr>
          <p:cNvGraphicFramePr/>
          <p:nvPr>
            <p:extLst>
              <p:ext uri="{D42A27DB-BD31-4B8C-83A1-F6EECF244321}">
                <p14:modId xmlns:p14="http://schemas.microsoft.com/office/powerpoint/2010/main" val="1397474675"/>
              </p:ext>
            </p:extLst>
          </p:nvPr>
        </p:nvGraphicFramePr>
        <p:xfrm>
          <a:off x="319054" y="2981739"/>
          <a:ext cx="8198344" cy="3106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0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3" name="TextBox 2">
            <a:extLst>
              <a:ext uri="{FF2B5EF4-FFF2-40B4-BE49-F238E27FC236}">
                <a16:creationId xmlns:a16="http://schemas.microsoft.com/office/drawing/2014/main" id="{F07AD972-D77A-8819-4F13-1419F28F297F}"/>
              </a:ext>
            </a:extLst>
          </p:cNvPr>
          <p:cNvSpPr txBox="1"/>
          <p:nvPr/>
        </p:nvSpPr>
        <p:spPr>
          <a:xfrm>
            <a:off x="1281096" y="932273"/>
            <a:ext cx="6274260" cy="4107020"/>
          </a:xfrm>
          <a:prstGeom prst="rect">
            <a:avLst/>
          </a:prstGeom>
        </p:spPr>
        <p:txBody>
          <a:bodyPr vert="horz" lIns="91440" tIns="45720" rIns="91440" bIns="45720" rtlCol="0">
            <a:normAutofit/>
          </a:bodyPr>
          <a:lstStyle/>
          <a:p>
            <a:pPr>
              <a:spcAft>
                <a:spcPts val="600"/>
              </a:spcAft>
            </a:pPr>
            <a:r>
              <a:rPr lang="en-US" sz="4400" i="1" spc="50" dirty="0">
                <a:latin typeface="Algerian" panose="04020705040A02060702" pitchFamily="82" charset="0"/>
                <a:ea typeface="Batang" panose="02030600000101010101" pitchFamily="18" charset="-127"/>
              </a:rPr>
              <a:t>Drawbacks</a:t>
            </a:r>
          </a:p>
        </p:txBody>
      </p:sp>
      <p:graphicFrame>
        <p:nvGraphicFramePr>
          <p:cNvPr id="5" name="Diagram 4">
            <a:extLst>
              <a:ext uri="{FF2B5EF4-FFF2-40B4-BE49-F238E27FC236}">
                <a16:creationId xmlns:a16="http://schemas.microsoft.com/office/drawing/2014/main" id="{5EF861F0-0878-22D5-43A1-306007FC3E3C}"/>
              </a:ext>
            </a:extLst>
          </p:cNvPr>
          <p:cNvGraphicFramePr/>
          <p:nvPr>
            <p:extLst>
              <p:ext uri="{D42A27DB-BD31-4B8C-83A1-F6EECF244321}">
                <p14:modId xmlns:p14="http://schemas.microsoft.com/office/powerpoint/2010/main" val="1400451503"/>
              </p:ext>
            </p:extLst>
          </p:nvPr>
        </p:nvGraphicFramePr>
        <p:xfrm>
          <a:off x="448262" y="2232460"/>
          <a:ext cx="8198344" cy="3106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450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graphicFrame>
        <p:nvGraphicFramePr>
          <p:cNvPr id="3" name="Diagram 2">
            <a:extLst>
              <a:ext uri="{FF2B5EF4-FFF2-40B4-BE49-F238E27FC236}">
                <a16:creationId xmlns:a16="http://schemas.microsoft.com/office/drawing/2014/main" id="{8F20DCCB-3240-EA26-857C-A9C696EB7CF2}"/>
              </a:ext>
            </a:extLst>
          </p:cNvPr>
          <p:cNvGraphicFramePr/>
          <p:nvPr>
            <p:extLst>
              <p:ext uri="{D42A27DB-BD31-4B8C-83A1-F6EECF244321}">
                <p14:modId xmlns:p14="http://schemas.microsoft.com/office/powerpoint/2010/main" val="2484541543"/>
              </p:ext>
            </p:extLst>
          </p:nvPr>
        </p:nvGraphicFramePr>
        <p:xfrm>
          <a:off x="-911972" y="71966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13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4" name="TextBox 3">
            <a:extLst>
              <a:ext uri="{FF2B5EF4-FFF2-40B4-BE49-F238E27FC236}">
                <a16:creationId xmlns:a16="http://schemas.microsoft.com/office/drawing/2014/main" id="{8947D679-BB60-0C9F-AC06-5A0F9495A2FA}"/>
              </a:ext>
            </a:extLst>
          </p:cNvPr>
          <p:cNvSpPr txBox="1"/>
          <p:nvPr/>
        </p:nvSpPr>
        <p:spPr>
          <a:xfrm>
            <a:off x="907321" y="2843094"/>
            <a:ext cx="3968885" cy="923330"/>
          </a:xfrm>
          <a:prstGeom prst="rect">
            <a:avLst/>
          </a:prstGeom>
          <a:noFill/>
        </p:spPr>
        <p:txBody>
          <a:bodyPr wrap="square" rtlCol="0">
            <a:spAutoFit/>
          </a:bodyPr>
          <a:lstStyle/>
          <a:p>
            <a:pPr algn="just"/>
            <a:r>
              <a:rPr lang="en-US" i="1" dirty="0"/>
              <a:t>As it is as usual that people fell their waste here &amp; there, but somehow felt guilty.</a:t>
            </a:r>
          </a:p>
        </p:txBody>
      </p:sp>
    </p:spTree>
    <p:extLst>
      <p:ext uri="{BB962C8B-B14F-4D97-AF65-F5344CB8AC3E}">
        <p14:creationId xmlns:p14="http://schemas.microsoft.com/office/powerpoint/2010/main" val="313425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flipH="1">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9" name="TextBox 8">
            <a:extLst>
              <a:ext uri="{FF2B5EF4-FFF2-40B4-BE49-F238E27FC236}">
                <a16:creationId xmlns:a16="http://schemas.microsoft.com/office/drawing/2014/main" id="{C06A2C33-4CE4-5228-96C3-5E97E7D2D17F}"/>
              </a:ext>
            </a:extLst>
          </p:cNvPr>
          <p:cNvSpPr txBox="1"/>
          <p:nvPr/>
        </p:nvSpPr>
        <p:spPr>
          <a:xfrm>
            <a:off x="1050879" y="2147357"/>
            <a:ext cx="4554791" cy="1927686"/>
          </a:xfrm>
          <a:prstGeom prst="rect">
            <a:avLst/>
          </a:prstGeom>
        </p:spPr>
        <p:txBody>
          <a:bodyPr vert="horz" lIns="91440" tIns="45720" rIns="91440" bIns="45720" rtlCol="0">
            <a:normAutofit/>
          </a:bodyPr>
          <a:lstStyle/>
          <a:p>
            <a:pPr algn="just">
              <a:spcAft>
                <a:spcPts val="600"/>
              </a:spcAft>
            </a:pPr>
            <a:r>
              <a:rPr lang="en-US" b="1" i="1" spc="50" dirty="0">
                <a:solidFill>
                  <a:schemeClr val="tx1">
                    <a:lumMod val="85000"/>
                    <a:lumOff val="15000"/>
                  </a:schemeClr>
                </a:solidFill>
                <a:ea typeface="Batang" panose="02030600000101010101" pitchFamily="18" charset="-127"/>
              </a:rPr>
              <a:t>Waste is a “Waste” in the Wrong Place</a:t>
            </a:r>
            <a:br>
              <a:rPr lang="en-US" b="1" i="1" spc="50" dirty="0">
                <a:solidFill>
                  <a:schemeClr val="tx1">
                    <a:lumMod val="85000"/>
                    <a:lumOff val="15000"/>
                  </a:schemeClr>
                </a:solidFill>
                <a:ea typeface="Batang" panose="02030600000101010101" pitchFamily="18" charset="-127"/>
              </a:rPr>
            </a:br>
            <a:br>
              <a:rPr lang="en-US" b="1" i="1" spc="50" dirty="0">
                <a:solidFill>
                  <a:schemeClr val="tx1">
                    <a:lumMod val="85000"/>
                    <a:lumOff val="15000"/>
                  </a:schemeClr>
                </a:solidFill>
                <a:ea typeface="Batang" panose="02030600000101010101" pitchFamily="18" charset="-127"/>
              </a:rPr>
            </a:br>
            <a:r>
              <a:rPr lang="en-US" i="1" spc="50" dirty="0">
                <a:solidFill>
                  <a:schemeClr val="tx1">
                    <a:lumMod val="85000"/>
                    <a:lumOff val="15000"/>
                  </a:schemeClr>
                </a:solidFill>
                <a:ea typeface="Batang" panose="02030600000101010101" pitchFamily="18" charset="-127"/>
              </a:rPr>
              <a:t>A huge population produce a huge waste.  But is not  its agony that the whole waste  is treated as “WASTE” in our country?</a:t>
            </a:r>
          </a:p>
        </p:txBody>
      </p:sp>
      <p:pic>
        <p:nvPicPr>
          <p:cNvPr id="11" name="Picture 10" descr="A picture containing outdoor, rock, flock, nature&#10;&#10;Description automatically generated">
            <a:extLst>
              <a:ext uri="{FF2B5EF4-FFF2-40B4-BE49-F238E27FC236}">
                <a16:creationId xmlns:a16="http://schemas.microsoft.com/office/drawing/2014/main" id="{0242EB35-5F80-9A3C-A90B-6D37E314AD2E}"/>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1322" b="3"/>
          <a:stretch/>
        </p:blipFill>
        <p:spPr>
          <a:xfrm>
            <a:off x="6095990" y="3428989"/>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Tree>
    <p:extLst>
      <p:ext uri="{BB962C8B-B14F-4D97-AF65-F5344CB8AC3E}">
        <p14:creationId xmlns:p14="http://schemas.microsoft.com/office/powerpoint/2010/main" val="4083775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20578" r="2890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4" name="TextBox 3">
            <a:extLst>
              <a:ext uri="{FF2B5EF4-FFF2-40B4-BE49-F238E27FC236}">
                <a16:creationId xmlns:a16="http://schemas.microsoft.com/office/drawing/2014/main" id="{8947D679-BB60-0C9F-AC06-5A0F9495A2FA}"/>
              </a:ext>
            </a:extLst>
          </p:cNvPr>
          <p:cNvSpPr txBox="1"/>
          <p:nvPr/>
        </p:nvSpPr>
        <p:spPr>
          <a:xfrm>
            <a:off x="928523" y="2274837"/>
            <a:ext cx="3968885" cy="2308324"/>
          </a:xfrm>
          <a:prstGeom prst="rect">
            <a:avLst/>
          </a:prstGeom>
          <a:noFill/>
        </p:spPr>
        <p:txBody>
          <a:bodyPr wrap="square" rtlCol="0">
            <a:spAutoFit/>
          </a:bodyPr>
          <a:lstStyle/>
          <a:p>
            <a:pPr algn="just"/>
            <a:r>
              <a:rPr lang="en-US" i="1" dirty="0"/>
              <a:t>If we install all these machine, this feeling of waste disposal will not as much affect as the whole process and land fills will be rescued from the over loading and we would transport there only the true waste in the landfill, which can’t be processed in the STSs.</a:t>
            </a:r>
          </a:p>
        </p:txBody>
      </p:sp>
    </p:spTree>
    <p:extLst>
      <p:ext uri="{BB962C8B-B14F-4D97-AF65-F5344CB8AC3E}">
        <p14:creationId xmlns:p14="http://schemas.microsoft.com/office/powerpoint/2010/main" val="3624529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4" name="Ink 2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6" name="Rectangle 25">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5"/>
          <a:srcRect l="14521" r="22846" b="-1"/>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2" name="TextBox 1">
            <a:extLst>
              <a:ext uri="{FF2B5EF4-FFF2-40B4-BE49-F238E27FC236}">
                <a16:creationId xmlns:a16="http://schemas.microsoft.com/office/drawing/2014/main" id="{24DA8C20-75D1-BF70-1790-A56D4B3BB3AC}"/>
              </a:ext>
            </a:extLst>
          </p:cNvPr>
          <p:cNvSpPr txBox="1"/>
          <p:nvPr/>
        </p:nvSpPr>
        <p:spPr>
          <a:xfrm>
            <a:off x="624307" y="2906973"/>
            <a:ext cx="3639828" cy="2640247"/>
          </a:xfrm>
          <a:prstGeom prst="rect">
            <a:avLst/>
          </a:prstGeom>
        </p:spPr>
        <p:txBody>
          <a:bodyPr vert="horz" lIns="91440" tIns="45720" rIns="91440" bIns="45720" rtlCol="0" anchor="b">
            <a:normAutofit fontScale="92500" lnSpcReduction="20000"/>
          </a:bodyPr>
          <a:lstStyle/>
          <a:p>
            <a:pPr>
              <a:spcBef>
                <a:spcPct val="0"/>
              </a:spcBef>
              <a:spcAft>
                <a:spcPts val="600"/>
              </a:spcAft>
            </a:pPr>
            <a:r>
              <a:rPr lang="en-US" sz="3000" b="1" i="1" cap="all" spc="600" dirty="0">
                <a:solidFill>
                  <a:schemeClr val="tx1">
                    <a:lumMod val="85000"/>
                    <a:lumOff val="15000"/>
                  </a:schemeClr>
                </a:solidFill>
                <a:latin typeface="+mj-lt"/>
                <a:ea typeface="Batang" panose="02030600000101010101" pitchFamily="18" charset="-127"/>
                <a:cs typeface="+mj-cs"/>
              </a:rPr>
              <a:t>Thank you everyone</a:t>
            </a:r>
            <a:endParaRPr lang="en-US" sz="3000" b="1" cap="all" spc="600" dirty="0">
              <a:solidFill>
                <a:schemeClr val="tx1">
                  <a:lumMod val="85000"/>
                  <a:lumOff val="15000"/>
                </a:schemeClr>
              </a:solidFill>
              <a:latin typeface="+mj-lt"/>
              <a:ea typeface="Batang" panose="02030600000101010101" pitchFamily="18" charset="-127"/>
              <a:cs typeface="+mj-cs"/>
            </a:endParaRPr>
          </a:p>
          <a:p>
            <a:pPr>
              <a:spcBef>
                <a:spcPct val="0"/>
              </a:spcBef>
              <a:spcAft>
                <a:spcPts val="600"/>
              </a:spcAft>
            </a:pPr>
            <a:endParaRPr lang="en-US" sz="1500" cap="all" spc="600" dirty="0">
              <a:solidFill>
                <a:schemeClr val="tx1">
                  <a:lumMod val="85000"/>
                  <a:lumOff val="15000"/>
                </a:schemeClr>
              </a:solidFill>
              <a:latin typeface="+mj-lt"/>
              <a:ea typeface="Batang" panose="02030600000101010101" pitchFamily="18" charset="-127"/>
              <a:cs typeface="+mj-cs"/>
            </a:endParaRPr>
          </a:p>
          <a:p>
            <a:pPr>
              <a:spcBef>
                <a:spcPct val="0"/>
              </a:spcBef>
              <a:spcAft>
                <a:spcPts val="600"/>
              </a:spcAft>
            </a:pPr>
            <a:endParaRPr lang="en-US" sz="1500" cap="all" spc="600" dirty="0">
              <a:solidFill>
                <a:schemeClr val="tx1">
                  <a:lumMod val="85000"/>
                  <a:lumOff val="15000"/>
                </a:schemeClr>
              </a:solidFill>
              <a:latin typeface="+mj-lt"/>
              <a:ea typeface="Batang" panose="02030600000101010101" pitchFamily="18" charset="-127"/>
              <a:cs typeface="+mj-cs"/>
            </a:endParaRPr>
          </a:p>
          <a:p>
            <a:pPr>
              <a:spcBef>
                <a:spcPct val="0"/>
              </a:spcBef>
              <a:spcAft>
                <a:spcPts val="600"/>
              </a:spcAft>
            </a:pPr>
            <a:r>
              <a:rPr lang="en-US" sz="1500" cap="all" spc="600" dirty="0">
                <a:solidFill>
                  <a:schemeClr val="tx1">
                    <a:lumMod val="85000"/>
                    <a:lumOff val="15000"/>
                  </a:schemeClr>
                </a:solidFill>
                <a:latin typeface="+mj-lt"/>
                <a:ea typeface="Batang" panose="02030600000101010101" pitchFamily="18" charset="-127"/>
                <a:cs typeface="+mj-cs"/>
              </a:rPr>
              <a:t> </a:t>
            </a:r>
          </a:p>
          <a:p>
            <a:pPr>
              <a:spcBef>
                <a:spcPct val="0"/>
              </a:spcBef>
              <a:spcAft>
                <a:spcPts val="600"/>
              </a:spcAft>
            </a:pPr>
            <a:r>
              <a:rPr lang="en-US" sz="1500" i="1" cap="all" spc="600" dirty="0">
                <a:solidFill>
                  <a:schemeClr val="tx1">
                    <a:lumMod val="85000"/>
                    <a:lumOff val="15000"/>
                  </a:schemeClr>
                </a:solidFill>
                <a:latin typeface="+mj-lt"/>
                <a:ea typeface="Batang" panose="02030600000101010101" pitchFamily="18" charset="-127"/>
                <a:cs typeface="+mj-cs"/>
              </a:rPr>
              <a:t>if there is any question ,</a:t>
            </a:r>
          </a:p>
          <a:p>
            <a:pPr>
              <a:spcBef>
                <a:spcPct val="0"/>
              </a:spcBef>
              <a:spcAft>
                <a:spcPts val="600"/>
              </a:spcAft>
            </a:pPr>
            <a:r>
              <a:rPr lang="en-US" sz="1500" i="1" cap="all" spc="600" dirty="0">
                <a:solidFill>
                  <a:schemeClr val="tx1">
                    <a:lumMod val="85000"/>
                    <a:lumOff val="15000"/>
                  </a:schemeClr>
                </a:solidFill>
                <a:latin typeface="+mj-lt"/>
                <a:ea typeface="Batang" panose="02030600000101010101" pitchFamily="18" charset="-127"/>
                <a:cs typeface="+mj-cs"/>
              </a:rPr>
              <a:t>please proceed.</a:t>
            </a:r>
          </a:p>
          <a:p>
            <a:pPr>
              <a:spcBef>
                <a:spcPct val="0"/>
              </a:spcBef>
              <a:spcAft>
                <a:spcPts val="600"/>
              </a:spcAft>
            </a:pPr>
            <a:r>
              <a:rPr lang="en-US" sz="1500" cap="all" spc="600" dirty="0">
                <a:solidFill>
                  <a:schemeClr val="tx1">
                    <a:lumMod val="85000"/>
                    <a:lumOff val="15000"/>
                  </a:schemeClr>
                </a:solidFill>
                <a:latin typeface="+mj-lt"/>
                <a:ea typeface="Batang" panose="02030600000101010101" pitchFamily="18" charset="-127"/>
                <a:cs typeface="+mj-cs"/>
              </a:rPr>
              <a:t> </a:t>
            </a:r>
          </a:p>
        </p:txBody>
      </p:sp>
    </p:spTree>
    <p:extLst>
      <p:ext uri="{BB962C8B-B14F-4D97-AF65-F5344CB8AC3E}">
        <p14:creationId xmlns:p14="http://schemas.microsoft.com/office/powerpoint/2010/main" val="295577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6">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a:off x="-12000" y="-170764"/>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2" name="TextBox 1">
            <a:extLst>
              <a:ext uri="{FF2B5EF4-FFF2-40B4-BE49-F238E27FC236}">
                <a16:creationId xmlns:a16="http://schemas.microsoft.com/office/drawing/2014/main" id="{5936168C-B42E-1BCB-AE37-B6EFDF36A5C4}"/>
              </a:ext>
            </a:extLst>
          </p:cNvPr>
          <p:cNvSpPr txBox="1"/>
          <p:nvPr/>
        </p:nvSpPr>
        <p:spPr>
          <a:xfrm>
            <a:off x="6692922" y="2098719"/>
            <a:ext cx="4554791" cy="4107020"/>
          </a:xfrm>
          <a:prstGeom prst="rect">
            <a:avLst/>
          </a:prstGeom>
        </p:spPr>
        <p:txBody>
          <a:bodyPr vert="horz" lIns="91440" tIns="45720" rIns="91440" bIns="45720" rtlCol="0">
            <a:normAutofit/>
          </a:bodyPr>
          <a:lstStyle/>
          <a:p>
            <a:pPr algn="just">
              <a:spcAft>
                <a:spcPts val="600"/>
              </a:spcAft>
            </a:pPr>
            <a:r>
              <a:rPr lang="en-US" sz="2000" b="1" i="1" spc="50" dirty="0">
                <a:solidFill>
                  <a:schemeClr val="tx1">
                    <a:lumMod val="85000"/>
                    <a:lumOff val="15000"/>
                  </a:schemeClr>
                </a:solidFill>
                <a:ea typeface="Batang" panose="02030600000101010101" pitchFamily="18" charset="-127"/>
              </a:rPr>
              <a:t>Are all waste is waste?</a:t>
            </a:r>
            <a:br>
              <a:rPr lang="en-US" b="1" i="1" spc="50" dirty="0">
                <a:solidFill>
                  <a:schemeClr val="tx1">
                    <a:lumMod val="85000"/>
                    <a:lumOff val="15000"/>
                  </a:schemeClr>
                </a:solidFill>
                <a:ea typeface="Batang" panose="02030600000101010101" pitchFamily="18" charset="-127"/>
              </a:rPr>
            </a:br>
            <a:br>
              <a:rPr lang="en-US" i="1" spc="50" dirty="0">
                <a:solidFill>
                  <a:schemeClr val="tx1">
                    <a:lumMod val="85000"/>
                    <a:lumOff val="15000"/>
                  </a:schemeClr>
                </a:solidFill>
                <a:ea typeface="Batang" panose="02030600000101010101" pitchFamily="18" charset="-127"/>
              </a:rPr>
            </a:br>
            <a:r>
              <a:rPr lang="en-US" i="1" spc="50" dirty="0">
                <a:solidFill>
                  <a:schemeClr val="tx1">
                    <a:lumMod val="85000"/>
                    <a:lumOff val="15000"/>
                  </a:schemeClr>
                </a:solidFill>
                <a:ea typeface="Batang" panose="02030600000101010101" pitchFamily="18" charset="-127"/>
              </a:rPr>
              <a:t>We can’t treat plastic, paper, steel can as waste. Because all of them are recyclable. But unfortunately, they all are treated as waste in our country, which becomes liable to overload the whole landfills.  </a:t>
            </a:r>
          </a:p>
        </p:txBody>
      </p:sp>
      <p:pic>
        <p:nvPicPr>
          <p:cNvPr id="6" name="Picture 5" descr="A picture containing outdoor, grass, rock, marketplace&#10;&#10;Description automatically generated">
            <a:extLst>
              <a:ext uri="{FF2B5EF4-FFF2-40B4-BE49-F238E27FC236}">
                <a16:creationId xmlns:a16="http://schemas.microsoft.com/office/drawing/2014/main" id="{D4FD8292-5411-17B4-9110-07EE68AF7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5" y="3258235"/>
            <a:ext cx="6033792" cy="3599763"/>
          </a:xfrm>
          <a:prstGeom prst="rect">
            <a:avLst/>
          </a:prstGeom>
        </p:spPr>
      </p:pic>
    </p:spTree>
    <p:extLst>
      <p:ext uri="{BB962C8B-B14F-4D97-AF65-F5344CB8AC3E}">
        <p14:creationId xmlns:p14="http://schemas.microsoft.com/office/powerpoint/2010/main" val="58951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flipH="1">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3" name="TextBox 2">
            <a:extLst>
              <a:ext uri="{FF2B5EF4-FFF2-40B4-BE49-F238E27FC236}">
                <a16:creationId xmlns:a16="http://schemas.microsoft.com/office/drawing/2014/main" id="{EBEB3DE5-9D50-970B-030D-2CFE71AE52AD}"/>
              </a:ext>
            </a:extLst>
          </p:cNvPr>
          <p:cNvSpPr txBox="1"/>
          <p:nvPr/>
        </p:nvSpPr>
        <p:spPr>
          <a:xfrm>
            <a:off x="986778" y="389012"/>
            <a:ext cx="4066162" cy="646331"/>
          </a:xfrm>
          <a:prstGeom prst="rect">
            <a:avLst/>
          </a:prstGeom>
          <a:noFill/>
        </p:spPr>
        <p:txBody>
          <a:bodyPr wrap="square" rtlCol="0">
            <a:spAutoFit/>
          </a:bodyPr>
          <a:lstStyle/>
          <a:p>
            <a:r>
              <a:rPr lang="en-US" i="1" dirty="0"/>
              <a:t>Basically, in Dhaka city, waste management flow is like that</a:t>
            </a:r>
          </a:p>
        </p:txBody>
      </p:sp>
      <p:sp>
        <p:nvSpPr>
          <p:cNvPr id="4" name="Arrow: Right 3">
            <a:extLst>
              <a:ext uri="{FF2B5EF4-FFF2-40B4-BE49-F238E27FC236}">
                <a16:creationId xmlns:a16="http://schemas.microsoft.com/office/drawing/2014/main" id="{6566FDA3-CCB2-1921-2D65-B359F675DAA7}"/>
              </a:ext>
            </a:extLst>
          </p:cNvPr>
          <p:cNvSpPr/>
          <p:nvPr/>
        </p:nvSpPr>
        <p:spPr>
          <a:xfrm rot="5400000">
            <a:off x="2089940" y="3325042"/>
            <a:ext cx="1342417" cy="1206229"/>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8BB0C09-AC35-94F2-C395-3379E71C1BB8}"/>
              </a:ext>
            </a:extLst>
          </p:cNvPr>
          <p:cNvSpPr txBox="1"/>
          <p:nvPr/>
        </p:nvSpPr>
        <p:spPr>
          <a:xfrm>
            <a:off x="2022166" y="2876385"/>
            <a:ext cx="2169268" cy="261610"/>
          </a:xfrm>
          <a:prstGeom prst="rect">
            <a:avLst/>
          </a:prstGeom>
          <a:noFill/>
        </p:spPr>
        <p:txBody>
          <a:bodyPr wrap="square" rtlCol="0">
            <a:spAutoFit/>
          </a:bodyPr>
          <a:lstStyle/>
          <a:p>
            <a:r>
              <a:rPr lang="en-US" sz="1100" b="1" i="1" dirty="0"/>
              <a:t>Primary Collectors</a:t>
            </a:r>
          </a:p>
        </p:txBody>
      </p:sp>
      <p:sp>
        <p:nvSpPr>
          <p:cNvPr id="6" name="TextBox 5">
            <a:extLst>
              <a:ext uri="{FF2B5EF4-FFF2-40B4-BE49-F238E27FC236}">
                <a16:creationId xmlns:a16="http://schemas.microsoft.com/office/drawing/2014/main" id="{5E7CFAB0-78BE-5BDC-0D07-B3369ED2920A}"/>
              </a:ext>
            </a:extLst>
          </p:cNvPr>
          <p:cNvSpPr txBox="1"/>
          <p:nvPr/>
        </p:nvSpPr>
        <p:spPr>
          <a:xfrm>
            <a:off x="1843709" y="6526245"/>
            <a:ext cx="2791838" cy="261610"/>
          </a:xfrm>
          <a:prstGeom prst="rect">
            <a:avLst/>
          </a:prstGeom>
          <a:noFill/>
        </p:spPr>
        <p:txBody>
          <a:bodyPr wrap="square" rtlCol="0">
            <a:spAutoFit/>
          </a:bodyPr>
          <a:lstStyle/>
          <a:p>
            <a:r>
              <a:rPr lang="en-US" sz="1100" b="1" i="1" dirty="0"/>
              <a:t>Secondary Transfer Station (STS)</a:t>
            </a:r>
          </a:p>
        </p:txBody>
      </p:sp>
      <p:sp>
        <p:nvSpPr>
          <p:cNvPr id="10" name="Arrow: Right 9">
            <a:extLst>
              <a:ext uri="{FF2B5EF4-FFF2-40B4-BE49-F238E27FC236}">
                <a16:creationId xmlns:a16="http://schemas.microsoft.com/office/drawing/2014/main" id="{2A88D7B5-5EEC-1431-C9AD-C1F21E15FBEE}"/>
              </a:ext>
            </a:extLst>
          </p:cNvPr>
          <p:cNvSpPr/>
          <p:nvPr/>
        </p:nvSpPr>
        <p:spPr>
          <a:xfrm>
            <a:off x="5465785" y="4611228"/>
            <a:ext cx="1342417" cy="1206229"/>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C0EAFD-DC80-B819-CF15-DCACD8E76833}"/>
              </a:ext>
            </a:extLst>
          </p:cNvPr>
          <p:cNvSpPr txBox="1"/>
          <p:nvPr/>
        </p:nvSpPr>
        <p:spPr>
          <a:xfrm>
            <a:off x="8852639" y="6526245"/>
            <a:ext cx="1896894" cy="261610"/>
          </a:xfrm>
          <a:prstGeom prst="rect">
            <a:avLst/>
          </a:prstGeom>
          <a:noFill/>
        </p:spPr>
        <p:txBody>
          <a:bodyPr wrap="square" rtlCol="0">
            <a:spAutoFit/>
          </a:bodyPr>
          <a:lstStyle/>
          <a:p>
            <a:r>
              <a:rPr lang="en-US" sz="1100" b="1" i="1" dirty="0"/>
              <a:t>Landfill</a:t>
            </a:r>
            <a:endParaRPr lang="en-US" sz="1100" i="1" dirty="0"/>
          </a:p>
        </p:txBody>
      </p:sp>
      <p:pic>
        <p:nvPicPr>
          <p:cNvPr id="14" name="Picture 13" descr="A bicycle with bags on it&#10;&#10;Description automatically generated with low confidence">
            <a:extLst>
              <a:ext uri="{FF2B5EF4-FFF2-40B4-BE49-F238E27FC236}">
                <a16:creationId xmlns:a16="http://schemas.microsoft.com/office/drawing/2014/main" id="{5F16CA6A-FDFB-0695-EEA7-BFC40954F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959" y="1120434"/>
            <a:ext cx="2454381" cy="1636254"/>
          </a:xfrm>
          <a:prstGeom prst="rect">
            <a:avLst/>
          </a:prstGeom>
        </p:spPr>
      </p:pic>
      <p:pic>
        <p:nvPicPr>
          <p:cNvPr id="16" name="Picture 15" descr="A picture containing outdoor, green&#10;&#10;Description automatically generated">
            <a:extLst>
              <a:ext uri="{FF2B5EF4-FFF2-40B4-BE49-F238E27FC236}">
                <a16:creationId xmlns:a16="http://schemas.microsoft.com/office/drawing/2014/main" id="{7D84511B-CF3F-079E-9C6A-C598FA68C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959" y="4718318"/>
            <a:ext cx="2657475" cy="1724025"/>
          </a:xfrm>
          <a:prstGeom prst="rect">
            <a:avLst/>
          </a:prstGeom>
        </p:spPr>
      </p:pic>
      <p:pic>
        <p:nvPicPr>
          <p:cNvPr id="18" name="Picture 17" descr="A picture containing power shovel, outdoor, transport&#10;&#10;Description automatically generated">
            <a:extLst>
              <a:ext uri="{FF2B5EF4-FFF2-40B4-BE49-F238E27FC236}">
                <a16:creationId xmlns:a16="http://schemas.microsoft.com/office/drawing/2014/main" id="{A9A9AF8A-DEFA-090C-F28A-66F77CED7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470" y="4658261"/>
            <a:ext cx="3170063" cy="1784082"/>
          </a:xfrm>
          <a:prstGeom prst="rect">
            <a:avLst/>
          </a:prstGeom>
        </p:spPr>
      </p:pic>
    </p:spTree>
    <p:extLst>
      <p:ext uri="{BB962C8B-B14F-4D97-AF65-F5344CB8AC3E}">
        <p14:creationId xmlns:p14="http://schemas.microsoft.com/office/powerpoint/2010/main" val="109872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a:off x="-92346" y="-85736"/>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9" name="TextBox 8">
            <a:extLst>
              <a:ext uri="{FF2B5EF4-FFF2-40B4-BE49-F238E27FC236}">
                <a16:creationId xmlns:a16="http://schemas.microsoft.com/office/drawing/2014/main" id="{A4BD579E-C4E3-2215-5579-6D6D81075CE9}"/>
              </a:ext>
            </a:extLst>
          </p:cNvPr>
          <p:cNvSpPr txBox="1"/>
          <p:nvPr/>
        </p:nvSpPr>
        <p:spPr>
          <a:xfrm>
            <a:off x="6889704" y="2665244"/>
            <a:ext cx="4554791" cy="4107020"/>
          </a:xfrm>
          <a:prstGeom prst="rect">
            <a:avLst/>
          </a:prstGeom>
        </p:spPr>
        <p:txBody>
          <a:bodyPr vert="horz" lIns="91440" tIns="45720" rIns="91440" bIns="45720" rtlCol="0">
            <a:normAutofit/>
          </a:bodyPr>
          <a:lstStyle/>
          <a:p>
            <a:pPr>
              <a:spcAft>
                <a:spcPts val="600"/>
              </a:spcAft>
            </a:pPr>
            <a:r>
              <a:rPr lang="en-US" i="1" spc="50" dirty="0">
                <a:solidFill>
                  <a:schemeClr val="tx1">
                    <a:lumMod val="85000"/>
                    <a:lumOff val="15000"/>
                  </a:schemeClr>
                </a:solidFill>
                <a:ea typeface="Batang" panose="02030600000101010101" pitchFamily="18" charset="-127"/>
              </a:rPr>
              <a:t>And at the end of this flow, our landfills are overloaded with the all things at raw phase.</a:t>
            </a:r>
          </a:p>
        </p:txBody>
      </p:sp>
      <p:pic>
        <p:nvPicPr>
          <p:cNvPr id="7" name="Picture 6" descr="A large pile of garbage&#10;&#10;Description automatically generated with low confidence">
            <a:extLst>
              <a:ext uri="{FF2B5EF4-FFF2-40B4-BE49-F238E27FC236}">
                <a16:creationId xmlns:a16="http://schemas.microsoft.com/office/drawing/2014/main" id="{267B3020-6132-A7A3-D775-21CE3EC0B6C0}"/>
              </a:ext>
            </a:extLst>
          </p:cNvPr>
          <p:cNvPicPr>
            <a:picLocks noChangeAspect="1"/>
          </p:cNvPicPr>
          <p:nvPr/>
        </p:nvPicPr>
        <p:blipFill rotWithShape="1">
          <a:blip r:embed="rId3">
            <a:extLst>
              <a:ext uri="{28A0092B-C50C-407E-A947-70E740481C1C}">
                <a14:useLocalDpi xmlns:a14="http://schemas.microsoft.com/office/drawing/2010/main" val="0"/>
              </a:ext>
            </a:extLst>
          </a:blip>
          <a:srcRect t="17582"/>
          <a:stretch/>
        </p:blipFill>
        <p:spPr>
          <a:xfrm flipH="1">
            <a:off x="0" y="3343264"/>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Tree>
    <p:extLst>
      <p:ext uri="{BB962C8B-B14F-4D97-AF65-F5344CB8AC3E}">
        <p14:creationId xmlns:p14="http://schemas.microsoft.com/office/powerpoint/2010/main" val="389378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1431370"/>
            <a:ext cx="5217258" cy="338246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grass, mountain, outdoor, field&#10;&#10;Description automatically generated">
            <a:extLst>
              <a:ext uri="{FF2B5EF4-FFF2-40B4-BE49-F238E27FC236}">
                <a16:creationId xmlns:a16="http://schemas.microsoft.com/office/drawing/2014/main" id="{4D4C7F29-80FA-B8E7-56F9-2321B67EA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192" y="1614523"/>
            <a:ext cx="4518585" cy="3016156"/>
          </a:xfrm>
          <a:prstGeom prst="rect">
            <a:avLst/>
          </a:prstGeom>
        </p:spPr>
      </p:pic>
      <p:sp>
        <p:nvSpPr>
          <p:cNvPr id="19" name="Freeform: Shape 18">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1431370"/>
            <a:ext cx="5217258" cy="338246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3"/>
          <a:srcRect l="1692" r="10017"/>
          <a:stretch/>
        </p:blipFill>
        <p:spPr>
          <a:xfrm flipH="1">
            <a:off x="6340135" y="1727876"/>
            <a:ext cx="4925667" cy="2789450"/>
          </a:xfrm>
          <a:prstGeom prst="rect">
            <a:avLst/>
          </a:prstGeom>
        </p:spPr>
      </p:pic>
      <p:sp>
        <p:nvSpPr>
          <p:cNvPr id="2" name="TextBox 1">
            <a:extLst>
              <a:ext uri="{FF2B5EF4-FFF2-40B4-BE49-F238E27FC236}">
                <a16:creationId xmlns:a16="http://schemas.microsoft.com/office/drawing/2014/main" id="{1613AE97-7150-0F2B-7312-3EFD867A2228}"/>
              </a:ext>
            </a:extLst>
          </p:cNvPr>
          <p:cNvSpPr txBox="1"/>
          <p:nvPr/>
        </p:nvSpPr>
        <p:spPr>
          <a:xfrm>
            <a:off x="1050879" y="5081956"/>
            <a:ext cx="10117130" cy="1318843"/>
          </a:xfrm>
          <a:prstGeom prst="rect">
            <a:avLst/>
          </a:prstGeom>
        </p:spPr>
        <p:txBody>
          <a:bodyPr vert="horz" lIns="91440" tIns="45720" rIns="91440" bIns="45720" rtlCol="0" anchor="ctr">
            <a:normAutofit/>
          </a:bodyPr>
          <a:lstStyle/>
          <a:p>
            <a:pPr algn="ctr">
              <a:spcAft>
                <a:spcPts val="600"/>
              </a:spcAft>
            </a:pPr>
            <a:r>
              <a:rPr lang="en-US" i="1" spc="50">
                <a:solidFill>
                  <a:schemeClr val="tx1">
                    <a:lumMod val="85000"/>
                    <a:lumOff val="15000"/>
                  </a:schemeClr>
                </a:solidFill>
                <a:ea typeface="Batang" panose="02030600000101010101" pitchFamily="18" charset="-127"/>
              </a:rPr>
              <a:t>But can we convert our landfills only for being used to gather the </a:t>
            </a:r>
            <a:r>
              <a:rPr lang="en-US" b="1" i="1" spc="50">
                <a:solidFill>
                  <a:schemeClr val="tx1">
                    <a:lumMod val="85000"/>
                    <a:lumOff val="15000"/>
                  </a:schemeClr>
                </a:solidFill>
                <a:ea typeface="Batang" panose="02030600000101010101" pitchFamily="18" charset="-127"/>
              </a:rPr>
              <a:t>“True Waste” </a:t>
            </a:r>
            <a:r>
              <a:rPr lang="en-US" i="1" spc="50">
                <a:solidFill>
                  <a:schemeClr val="tx1">
                    <a:lumMod val="85000"/>
                    <a:lumOff val="15000"/>
                  </a:schemeClr>
                </a:solidFill>
                <a:ea typeface="Batang" panose="02030600000101010101" pitchFamily="18" charset="-127"/>
              </a:rPr>
              <a:t>and process?</a:t>
            </a:r>
          </a:p>
        </p:txBody>
      </p:sp>
      <p:pic>
        <p:nvPicPr>
          <p:cNvPr id="7" name="Picture 6" descr="Shape&#10;&#10;Description automatically generated with low confidence">
            <a:extLst>
              <a:ext uri="{FF2B5EF4-FFF2-40B4-BE49-F238E27FC236}">
                <a16:creationId xmlns:a16="http://schemas.microsoft.com/office/drawing/2014/main" id="{B4AD5F1B-9C48-C409-082F-2507A4452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71" y="2074850"/>
            <a:ext cx="2028825" cy="2095501"/>
          </a:xfrm>
          <a:prstGeom prst="rect">
            <a:avLst/>
          </a:prstGeom>
        </p:spPr>
      </p:pic>
    </p:spTree>
    <p:extLst>
      <p:ext uri="{BB962C8B-B14F-4D97-AF65-F5344CB8AC3E}">
        <p14:creationId xmlns:p14="http://schemas.microsoft.com/office/powerpoint/2010/main" val="245683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2"/>
          <a:srcRect l="1692" r="10017"/>
          <a:stretch/>
        </p:blipFill>
        <p:spPr>
          <a:xfrm flipH="1">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2" name="TextBox 1">
            <a:extLst>
              <a:ext uri="{FF2B5EF4-FFF2-40B4-BE49-F238E27FC236}">
                <a16:creationId xmlns:a16="http://schemas.microsoft.com/office/drawing/2014/main" id="{90334507-00CD-1128-8257-CBEB2A6F82D6}"/>
              </a:ext>
            </a:extLst>
          </p:cNvPr>
          <p:cNvSpPr txBox="1"/>
          <p:nvPr/>
        </p:nvSpPr>
        <p:spPr>
          <a:xfrm>
            <a:off x="1050879" y="2147357"/>
            <a:ext cx="4554791" cy="4107020"/>
          </a:xfrm>
          <a:prstGeom prst="rect">
            <a:avLst/>
          </a:prstGeom>
        </p:spPr>
        <p:txBody>
          <a:bodyPr vert="horz" lIns="91440" tIns="45720" rIns="91440" bIns="45720" rtlCol="0">
            <a:normAutofit/>
          </a:bodyPr>
          <a:lstStyle/>
          <a:p>
            <a:pPr algn="just">
              <a:spcAft>
                <a:spcPts val="600"/>
              </a:spcAft>
            </a:pPr>
            <a:r>
              <a:rPr lang="en-US" b="1" i="1" spc="50" dirty="0">
                <a:solidFill>
                  <a:schemeClr val="tx1">
                    <a:lumMod val="85000"/>
                    <a:lumOff val="15000"/>
                  </a:schemeClr>
                </a:solidFill>
                <a:ea typeface="Batang" panose="02030600000101010101" pitchFamily="18" charset="-127"/>
              </a:rPr>
              <a:t>Actually, we can, </a:t>
            </a:r>
            <a:r>
              <a:rPr lang="en-US" i="1" spc="50" dirty="0">
                <a:solidFill>
                  <a:schemeClr val="tx1">
                    <a:lumMod val="85000"/>
                    <a:lumOff val="15000"/>
                  </a:schemeClr>
                </a:solidFill>
                <a:ea typeface="Batang" panose="02030600000101010101" pitchFamily="18" charset="-127"/>
              </a:rPr>
              <a:t>via using the transformed secondary transfer stations from previous one</a:t>
            </a:r>
          </a:p>
        </p:txBody>
      </p:sp>
      <p:pic>
        <p:nvPicPr>
          <p:cNvPr id="4" name="Picture 3" descr="A picture containing sky, outdoor, building, house&#10;&#10;Description automatically generated">
            <a:extLst>
              <a:ext uri="{FF2B5EF4-FFF2-40B4-BE49-F238E27FC236}">
                <a16:creationId xmlns:a16="http://schemas.microsoft.com/office/drawing/2014/main" id="{4A4DBE2C-C336-2E3D-A417-A0F5F838B379}"/>
              </a:ext>
            </a:extLst>
          </p:cNvPr>
          <p:cNvPicPr>
            <a:picLocks noChangeAspect="1"/>
          </p:cNvPicPr>
          <p:nvPr/>
        </p:nvPicPr>
        <p:blipFill rotWithShape="1">
          <a:blip r:embed="rId3">
            <a:extLst>
              <a:ext uri="{28A0092B-C50C-407E-A947-70E740481C1C}">
                <a14:useLocalDpi xmlns:a14="http://schemas.microsoft.com/office/drawing/2010/main" val="0"/>
              </a:ext>
            </a:extLst>
          </a:blip>
          <a:srcRect t="5959" r="1" b="292"/>
          <a:stretch/>
        </p:blipFill>
        <p:spPr>
          <a:xfrm>
            <a:off x="6095990" y="3428989"/>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pic>
        <p:nvPicPr>
          <p:cNvPr id="6" name="Picture 5">
            <a:extLst>
              <a:ext uri="{FF2B5EF4-FFF2-40B4-BE49-F238E27FC236}">
                <a16:creationId xmlns:a16="http://schemas.microsoft.com/office/drawing/2014/main" id="{6111CACC-09DF-DB1F-D186-974B7CCC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68" y="4100512"/>
            <a:ext cx="2600330" cy="2379025"/>
          </a:xfrm>
          <a:prstGeom prst="rect">
            <a:avLst/>
          </a:prstGeom>
        </p:spPr>
      </p:pic>
      <p:sp>
        <p:nvSpPr>
          <p:cNvPr id="7" name="Arrow: Right 6">
            <a:extLst>
              <a:ext uri="{FF2B5EF4-FFF2-40B4-BE49-F238E27FC236}">
                <a16:creationId xmlns:a16="http://schemas.microsoft.com/office/drawing/2014/main" id="{91188CB4-7AAC-53AF-7D79-4D1FBF34C2E2}"/>
              </a:ext>
            </a:extLst>
          </p:cNvPr>
          <p:cNvSpPr/>
          <p:nvPr/>
        </p:nvSpPr>
        <p:spPr>
          <a:xfrm>
            <a:off x="4244944" y="4752973"/>
            <a:ext cx="1257300" cy="98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74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2333E499-2638-4D47-9578-8100FA336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1">
            <a:extLst>
              <a:ext uri="{FF2B5EF4-FFF2-40B4-BE49-F238E27FC236}">
                <a16:creationId xmlns:a16="http://schemas.microsoft.com/office/drawing/2014/main" id="{A262BF8F-2A51-444F-9EC8-E02E4ADB8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0"/>
            <a:ext cx="5462338" cy="6858000"/>
          </a:xfrm>
          <a:custGeom>
            <a:avLst/>
            <a:gdLst>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500474 w 7853120"/>
              <a:gd name="connsiteY137" fmla="*/ 198977 h 6858000"/>
              <a:gd name="connsiteX138" fmla="*/ 1494568 w 7853120"/>
              <a:gd name="connsiteY138" fmla="*/ 35011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15019 w 7853120"/>
              <a:gd name="connsiteY9" fmla="*/ 672134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35856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23355 w 7885837"/>
              <a:gd name="connsiteY13" fmla="*/ 64050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01978 w 7885837"/>
              <a:gd name="connsiteY13" fmla="*/ 64431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108539 w 7885837"/>
              <a:gd name="connsiteY10" fmla="*/ 66359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94186 w 7980023"/>
              <a:gd name="connsiteY7" fmla="*/ 6801423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62723 w 7980023"/>
              <a:gd name="connsiteY13" fmla="*/ 6453731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980023" h="6858000">
                <a:moveTo>
                  <a:pt x="1624340" y="0"/>
                </a:moveTo>
                <a:lnTo>
                  <a:pt x="7980023" y="0"/>
                </a:lnTo>
                <a:lnTo>
                  <a:pt x="7980023" y="6858000"/>
                </a:lnTo>
                <a:lnTo>
                  <a:pt x="0" y="6858000"/>
                </a:lnTo>
                <a:lnTo>
                  <a:pt x="132132" y="6806542"/>
                </a:lnTo>
                <a:lnTo>
                  <a:pt x="137847" y="6810337"/>
                </a:lnTo>
                <a:lnTo>
                  <a:pt x="89184" y="6811393"/>
                </a:lnTo>
                <a:lnTo>
                  <a:pt x="70391" y="6764316"/>
                </a:lnTo>
                <a:lnTo>
                  <a:pt x="151420" y="6763669"/>
                </a:lnTo>
                <a:lnTo>
                  <a:pt x="151423" y="6695947"/>
                </a:lnTo>
                <a:cubicBezTo>
                  <a:pt x="162004" y="6681098"/>
                  <a:pt x="198681" y="6645366"/>
                  <a:pt x="202725" y="6635929"/>
                </a:cubicBezTo>
                <a:cubicBezTo>
                  <a:pt x="201411" y="6623676"/>
                  <a:pt x="277638" y="6596764"/>
                  <a:pt x="277549" y="6583710"/>
                </a:cubicBezTo>
                <a:cubicBezTo>
                  <a:pt x="286413" y="6523616"/>
                  <a:pt x="251673" y="6579466"/>
                  <a:pt x="279539" y="6538422"/>
                </a:cubicBezTo>
                <a:cubicBezTo>
                  <a:pt x="293078" y="6504360"/>
                  <a:pt x="358272" y="6485885"/>
                  <a:pt x="362723" y="6453731"/>
                </a:cubicBezTo>
                <a:cubicBezTo>
                  <a:pt x="374413" y="6445360"/>
                  <a:pt x="413615" y="6374813"/>
                  <a:pt x="406890" y="6358897"/>
                </a:cubicBezTo>
                <a:cubicBezTo>
                  <a:pt x="419018" y="6336351"/>
                  <a:pt x="502005" y="6300227"/>
                  <a:pt x="512226" y="6282376"/>
                </a:cubicBezTo>
                <a:cubicBezTo>
                  <a:pt x="512445" y="6280426"/>
                  <a:pt x="391418" y="6247554"/>
                  <a:pt x="391637" y="6245603"/>
                </a:cubicBezTo>
                <a:cubicBezTo>
                  <a:pt x="392655" y="6242109"/>
                  <a:pt x="400234" y="6240246"/>
                  <a:pt x="402287" y="6231382"/>
                </a:cubicBezTo>
                <a:cubicBezTo>
                  <a:pt x="413935" y="6214200"/>
                  <a:pt x="426661" y="6166520"/>
                  <a:pt x="438736" y="6150483"/>
                </a:cubicBezTo>
                <a:cubicBezTo>
                  <a:pt x="440343" y="6145383"/>
                  <a:pt x="471207" y="6136064"/>
                  <a:pt x="474738" y="6135150"/>
                </a:cubicBezTo>
                <a:lnTo>
                  <a:pt x="476247" y="6135117"/>
                </a:lnTo>
                <a:lnTo>
                  <a:pt x="461881" y="6094992"/>
                </a:lnTo>
                <a:lnTo>
                  <a:pt x="485909" y="6094804"/>
                </a:lnTo>
                <a:cubicBezTo>
                  <a:pt x="486304" y="6086380"/>
                  <a:pt x="486698" y="6077956"/>
                  <a:pt x="487093" y="6069532"/>
                </a:cubicBezTo>
                <a:lnTo>
                  <a:pt x="489317" y="6057240"/>
                </a:lnTo>
                <a:lnTo>
                  <a:pt x="486626" y="6052194"/>
                </a:lnTo>
                <a:cubicBezTo>
                  <a:pt x="485564" y="6047615"/>
                  <a:pt x="486414" y="6042180"/>
                  <a:pt x="491590" y="6034848"/>
                </a:cubicBezTo>
                <a:lnTo>
                  <a:pt x="492850" y="6016934"/>
                </a:lnTo>
                <a:cubicBezTo>
                  <a:pt x="491858" y="6011232"/>
                  <a:pt x="521519" y="5947109"/>
                  <a:pt x="518320" y="5941839"/>
                </a:cubicBezTo>
                <a:cubicBezTo>
                  <a:pt x="527728" y="5892009"/>
                  <a:pt x="525427" y="5829177"/>
                  <a:pt x="541474" y="5769612"/>
                </a:cubicBezTo>
                <a:cubicBezTo>
                  <a:pt x="573345" y="5674859"/>
                  <a:pt x="616570" y="5546820"/>
                  <a:pt x="643760" y="5483024"/>
                </a:cubicBezTo>
                <a:cubicBezTo>
                  <a:pt x="687129" y="5465021"/>
                  <a:pt x="685969" y="5418016"/>
                  <a:pt x="704612" y="5386836"/>
                </a:cubicBezTo>
                <a:cubicBezTo>
                  <a:pt x="672573" y="5382571"/>
                  <a:pt x="736210" y="5353240"/>
                  <a:pt x="704722" y="5336094"/>
                </a:cubicBezTo>
                <a:cubicBezTo>
                  <a:pt x="709112" y="5330963"/>
                  <a:pt x="714358" y="5326534"/>
                  <a:pt x="719859" y="5322215"/>
                </a:cubicBezTo>
                <a:lnTo>
                  <a:pt x="722724" y="5319945"/>
                </a:lnTo>
                <a:lnTo>
                  <a:pt x="728625" y="5308206"/>
                </a:lnTo>
                <a:lnTo>
                  <a:pt x="737251" y="5308204"/>
                </a:lnTo>
                <a:lnTo>
                  <a:pt x="744068" y="5244688"/>
                </a:lnTo>
                <a:cubicBezTo>
                  <a:pt x="741754" y="5219841"/>
                  <a:pt x="736409" y="5193796"/>
                  <a:pt x="723007" y="5165945"/>
                </a:cubicBezTo>
                <a:cubicBezTo>
                  <a:pt x="714005" y="5153858"/>
                  <a:pt x="715978" y="5135166"/>
                  <a:pt x="727414" y="5124196"/>
                </a:cubicBezTo>
                <a:cubicBezTo>
                  <a:pt x="729382" y="5122308"/>
                  <a:pt x="731564" y="5120724"/>
                  <a:pt x="733886" y="5119497"/>
                </a:cubicBezTo>
                <a:cubicBezTo>
                  <a:pt x="713338" y="5084291"/>
                  <a:pt x="733062" y="5075230"/>
                  <a:pt x="717223" y="5056494"/>
                </a:cubicBezTo>
                <a:cubicBezTo>
                  <a:pt x="722653" y="5015230"/>
                  <a:pt x="752784" y="4991932"/>
                  <a:pt x="739127" y="4974868"/>
                </a:cubicBezTo>
                <a:cubicBezTo>
                  <a:pt x="747068" y="4955744"/>
                  <a:pt x="776644" y="4936770"/>
                  <a:pt x="763081" y="4914948"/>
                </a:cubicBezTo>
                <a:cubicBezTo>
                  <a:pt x="779099" y="4918788"/>
                  <a:pt x="759254" y="4888088"/>
                  <a:pt x="773305" y="4880631"/>
                </a:cubicBezTo>
                <a:cubicBezTo>
                  <a:pt x="778316" y="4859911"/>
                  <a:pt x="788730" y="4824114"/>
                  <a:pt x="793146" y="4790628"/>
                </a:cubicBezTo>
                <a:cubicBezTo>
                  <a:pt x="772519" y="4753454"/>
                  <a:pt x="815026" y="4709732"/>
                  <a:pt x="799802" y="4679718"/>
                </a:cubicBezTo>
                <a:lnTo>
                  <a:pt x="825430" y="4557310"/>
                </a:lnTo>
                <a:cubicBezTo>
                  <a:pt x="836009" y="4523413"/>
                  <a:pt x="802432" y="4537635"/>
                  <a:pt x="840410" y="4508412"/>
                </a:cubicBezTo>
                <a:cubicBezTo>
                  <a:pt x="833896" y="4445321"/>
                  <a:pt x="869756" y="4449367"/>
                  <a:pt x="845542" y="4391240"/>
                </a:cubicBezTo>
                <a:lnTo>
                  <a:pt x="852182" y="4174996"/>
                </a:lnTo>
                <a:cubicBezTo>
                  <a:pt x="862953" y="4139969"/>
                  <a:pt x="857292" y="4130009"/>
                  <a:pt x="863579" y="4078684"/>
                </a:cubicBezTo>
                <a:cubicBezTo>
                  <a:pt x="874385" y="4027210"/>
                  <a:pt x="856366" y="3979051"/>
                  <a:pt x="887954" y="3934323"/>
                </a:cubicBezTo>
                <a:cubicBezTo>
                  <a:pt x="883536" y="3930474"/>
                  <a:pt x="880313" y="3925995"/>
                  <a:pt x="877947" y="3921099"/>
                </a:cubicBezTo>
                <a:lnTo>
                  <a:pt x="873349" y="3906233"/>
                </a:lnTo>
                <a:lnTo>
                  <a:pt x="874786" y="3904422"/>
                </a:lnTo>
                <a:cubicBezTo>
                  <a:pt x="878047" y="3896214"/>
                  <a:pt x="877547" y="3891016"/>
                  <a:pt x="875386" y="3887163"/>
                </a:cubicBezTo>
                <a:lnTo>
                  <a:pt x="871518" y="3883366"/>
                </a:lnTo>
                <a:lnTo>
                  <a:pt x="865200" y="3808615"/>
                </a:lnTo>
                <a:lnTo>
                  <a:pt x="890414" y="3801218"/>
                </a:lnTo>
                <a:cubicBezTo>
                  <a:pt x="898964" y="3789082"/>
                  <a:pt x="908634" y="3753967"/>
                  <a:pt x="916505" y="3735794"/>
                </a:cubicBezTo>
                <a:cubicBezTo>
                  <a:pt x="915058" y="3723991"/>
                  <a:pt x="914130" y="3711671"/>
                  <a:pt x="913893" y="3699097"/>
                </a:cubicBezTo>
                <a:lnTo>
                  <a:pt x="914187" y="3691697"/>
                </a:lnTo>
                <a:lnTo>
                  <a:pt x="914531" y="3691546"/>
                </a:lnTo>
                <a:cubicBezTo>
                  <a:pt x="915319" y="3689926"/>
                  <a:pt x="915686" y="3687488"/>
                  <a:pt x="915517" y="3683730"/>
                </a:cubicBezTo>
                <a:lnTo>
                  <a:pt x="914724" y="3678210"/>
                </a:lnTo>
                <a:lnTo>
                  <a:pt x="961701" y="3622140"/>
                </a:lnTo>
                <a:cubicBezTo>
                  <a:pt x="975640" y="3587061"/>
                  <a:pt x="979994" y="3573862"/>
                  <a:pt x="1003428" y="3534890"/>
                </a:cubicBezTo>
                <a:cubicBezTo>
                  <a:pt x="1016574" y="3502088"/>
                  <a:pt x="1036805" y="3477721"/>
                  <a:pt x="1040894" y="3446748"/>
                </a:cubicBezTo>
                <a:cubicBezTo>
                  <a:pt x="1052479" y="3438695"/>
                  <a:pt x="1059489" y="3429320"/>
                  <a:pt x="1052591" y="3413985"/>
                </a:cubicBezTo>
                <a:cubicBezTo>
                  <a:pt x="1067970" y="3384791"/>
                  <a:pt x="1086321" y="3384396"/>
                  <a:pt x="1081677" y="3359338"/>
                </a:cubicBezTo>
                <a:cubicBezTo>
                  <a:pt x="1113360" y="3353444"/>
                  <a:pt x="1104181" y="3348054"/>
                  <a:pt x="1100102" y="3336636"/>
                </a:cubicBezTo>
                <a:cubicBezTo>
                  <a:pt x="1100079" y="3336171"/>
                  <a:pt x="1100055" y="3335707"/>
                  <a:pt x="1100032" y="3335242"/>
                </a:cubicBezTo>
                <a:lnTo>
                  <a:pt x="1104519" y="3334506"/>
                </a:lnTo>
                <a:lnTo>
                  <a:pt x="1108049" y="3330362"/>
                </a:lnTo>
                <a:lnTo>
                  <a:pt x="1112079" y="3316492"/>
                </a:lnTo>
                <a:lnTo>
                  <a:pt x="1112670" y="3310855"/>
                </a:lnTo>
                <a:cubicBezTo>
                  <a:pt x="1113422" y="3307128"/>
                  <a:pt x="1114364" y="3304853"/>
                  <a:pt x="1115504" y="3303502"/>
                </a:cubicBezTo>
                <a:lnTo>
                  <a:pt x="1115868" y="3303456"/>
                </a:lnTo>
                <a:lnTo>
                  <a:pt x="1117945" y="3296306"/>
                </a:lnTo>
                <a:cubicBezTo>
                  <a:pt x="1120779" y="3283935"/>
                  <a:pt x="1122897" y="3271607"/>
                  <a:pt x="1124395" y="3259631"/>
                </a:cubicBezTo>
                <a:cubicBezTo>
                  <a:pt x="1144329" y="3258025"/>
                  <a:pt x="1140070" y="3209319"/>
                  <a:pt x="1169437" y="3227829"/>
                </a:cubicBezTo>
                <a:cubicBezTo>
                  <a:pt x="1172377" y="3212096"/>
                  <a:pt x="1162844" y="3197427"/>
                  <a:pt x="1181330" y="3211605"/>
                </a:cubicBezTo>
                <a:cubicBezTo>
                  <a:pt x="1182880" y="3206694"/>
                  <a:pt x="1185735" y="3204534"/>
                  <a:pt x="1189252" y="3203657"/>
                </a:cubicBezTo>
                <a:lnTo>
                  <a:pt x="1190760" y="3203625"/>
                </a:lnTo>
                <a:lnTo>
                  <a:pt x="1199962" y="3164801"/>
                </a:lnTo>
                <a:cubicBezTo>
                  <a:pt x="1200264" y="3156687"/>
                  <a:pt x="1200565" y="3148573"/>
                  <a:pt x="1200867" y="3140459"/>
                </a:cubicBezTo>
                <a:lnTo>
                  <a:pt x="1202949" y="3128619"/>
                </a:lnTo>
                <a:lnTo>
                  <a:pt x="1200205" y="3123757"/>
                </a:lnTo>
                <a:cubicBezTo>
                  <a:pt x="1199091" y="3119348"/>
                  <a:pt x="1199880" y="3114114"/>
                  <a:pt x="1204970" y="3107053"/>
                </a:cubicBezTo>
                <a:lnTo>
                  <a:pt x="1206773" y="3105708"/>
                </a:lnTo>
                <a:cubicBezTo>
                  <a:pt x="1206525" y="3100405"/>
                  <a:pt x="1206276" y="3095101"/>
                  <a:pt x="1206028" y="3089798"/>
                </a:cubicBezTo>
                <a:cubicBezTo>
                  <a:pt x="1204975" y="3084307"/>
                  <a:pt x="1203006" y="3078968"/>
                  <a:pt x="1199753" y="3073892"/>
                </a:cubicBezTo>
                <a:cubicBezTo>
                  <a:pt x="1240588" y="3039515"/>
                  <a:pt x="1235210" y="2987050"/>
                  <a:pt x="1257977" y="2939902"/>
                </a:cubicBezTo>
                <a:cubicBezTo>
                  <a:pt x="1261623" y="2932662"/>
                  <a:pt x="1272171" y="2848651"/>
                  <a:pt x="1259084" y="2801843"/>
                </a:cubicBezTo>
                <a:cubicBezTo>
                  <a:pt x="1261710" y="2779194"/>
                  <a:pt x="1260063" y="2798580"/>
                  <a:pt x="1291951" y="2729696"/>
                </a:cubicBezTo>
                <a:cubicBezTo>
                  <a:pt x="1294720" y="2711201"/>
                  <a:pt x="1326484" y="2667348"/>
                  <a:pt x="1336103" y="2682866"/>
                </a:cubicBezTo>
                <a:cubicBezTo>
                  <a:pt x="1327276" y="2618810"/>
                  <a:pt x="1375294" y="2590047"/>
                  <a:pt x="1384457" y="2526390"/>
                </a:cubicBezTo>
                <a:cubicBezTo>
                  <a:pt x="1427584" y="2509077"/>
                  <a:pt x="1392282" y="2513023"/>
                  <a:pt x="1410558" y="2483002"/>
                </a:cubicBezTo>
                <a:cubicBezTo>
                  <a:pt x="1378504" y="2478874"/>
                  <a:pt x="1441751" y="2450659"/>
                  <a:pt x="1410103" y="2434127"/>
                </a:cubicBezTo>
                <a:cubicBezTo>
                  <a:pt x="1414431" y="2429186"/>
                  <a:pt x="1419622" y="2424923"/>
                  <a:pt x="1425070" y="2420768"/>
                </a:cubicBezTo>
                <a:lnTo>
                  <a:pt x="1427908" y="2418582"/>
                </a:lnTo>
                <a:lnTo>
                  <a:pt x="1433672" y="2407279"/>
                </a:lnTo>
                <a:lnTo>
                  <a:pt x="1442289" y="2407282"/>
                </a:lnTo>
                <a:lnTo>
                  <a:pt x="1455974" y="2392557"/>
                </a:lnTo>
                <a:cubicBezTo>
                  <a:pt x="1460018" y="2386551"/>
                  <a:pt x="1463107" y="2379509"/>
                  <a:pt x="1464630" y="2370864"/>
                </a:cubicBezTo>
                <a:lnTo>
                  <a:pt x="1522314" y="2202566"/>
                </a:lnTo>
                <a:cubicBezTo>
                  <a:pt x="1527106" y="2194430"/>
                  <a:pt x="1526489" y="2183277"/>
                  <a:pt x="1538623" y="2182184"/>
                </a:cubicBezTo>
                <a:cubicBezTo>
                  <a:pt x="1553760" y="2179059"/>
                  <a:pt x="1542407" y="2143133"/>
                  <a:pt x="1556663" y="2151646"/>
                </a:cubicBezTo>
                <a:lnTo>
                  <a:pt x="1600318" y="2025678"/>
                </a:lnTo>
                <a:lnTo>
                  <a:pt x="1608967" y="1908118"/>
                </a:lnTo>
                <a:lnTo>
                  <a:pt x="1618408" y="1721725"/>
                </a:lnTo>
                <a:cubicBezTo>
                  <a:pt x="1616185" y="1710244"/>
                  <a:pt x="1616662" y="1699865"/>
                  <a:pt x="1618819" y="1690229"/>
                </a:cubicBezTo>
                <a:lnTo>
                  <a:pt x="1628779" y="1664519"/>
                </a:lnTo>
                <a:lnTo>
                  <a:pt x="1639464" y="1659741"/>
                </a:lnTo>
                <a:lnTo>
                  <a:pt x="1641233" y="1642638"/>
                </a:lnTo>
                <a:lnTo>
                  <a:pt x="1643710" y="1638374"/>
                </a:lnTo>
                <a:cubicBezTo>
                  <a:pt x="1642186" y="1623558"/>
                  <a:pt x="1632070" y="1579162"/>
                  <a:pt x="1632084" y="1553747"/>
                </a:cubicBezTo>
                <a:cubicBezTo>
                  <a:pt x="1640456" y="1506669"/>
                  <a:pt x="1598558" y="1531113"/>
                  <a:pt x="1643796" y="1485881"/>
                </a:cubicBezTo>
                <a:cubicBezTo>
                  <a:pt x="1624858" y="1402479"/>
                  <a:pt x="1665635" y="1293819"/>
                  <a:pt x="1624197" y="1219904"/>
                </a:cubicBezTo>
                <a:cubicBezTo>
                  <a:pt x="1628256" y="1151825"/>
                  <a:pt x="1614523" y="1131365"/>
                  <a:pt x="1611125" y="1079200"/>
                </a:cubicBezTo>
                <a:cubicBezTo>
                  <a:pt x="1604986" y="1008575"/>
                  <a:pt x="1550313" y="937246"/>
                  <a:pt x="1603801" y="906926"/>
                </a:cubicBezTo>
                <a:lnTo>
                  <a:pt x="1596871" y="693671"/>
                </a:lnTo>
                <a:lnTo>
                  <a:pt x="1588375" y="674509"/>
                </a:lnTo>
                <a:lnTo>
                  <a:pt x="1589972" y="671854"/>
                </a:lnTo>
                <a:cubicBezTo>
                  <a:pt x="1592920" y="660342"/>
                  <a:pt x="1591406" y="653465"/>
                  <a:pt x="1587929" y="648655"/>
                </a:cubicBezTo>
                <a:lnTo>
                  <a:pt x="1582211" y="644194"/>
                </a:lnTo>
                <a:lnTo>
                  <a:pt x="1579157" y="628473"/>
                </a:lnTo>
                <a:lnTo>
                  <a:pt x="1561622" y="545150"/>
                </a:lnTo>
                <a:lnTo>
                  <a:pt x="1563476" y="544275"/>
                </a:lnTo>
                <a:cubicBezTo>
                  <a:pt x="1572747" y="526653"/>
                  <a:pt x="1579298" y="492024"/>
                  <a:pt x="1586685" y="466430"/>
                </a:cubicBezTo>
                <a:cubicBezTo>
                  <a:pt x="1582840" y="450867"/>
                  <a:pt x="1610171" y="407510"/>
                  <a:pt x="1607797" y="390714"/>
                </a:cubicBezTo>
                <a:cubicBezTo>
                  <a:pt x="1607521" y="387397"/>
                  <a:pt x="1607246" y="384081"/>
                  <a:pt x="1606970" y="380764"/>
                </a:cubicBezTo>
                <a:lnTo>
                  <a:pt x="1540890" y="399555"/>
                </a:lnTo>
                <a:cubicBezTo>
                  <a:pt x="1541661" y="397262"/>
                  <a:pt x="1541746" y="387588"/>
                  <a:pt x="1540905" y="382586"/>
                </a:cubicBezTo>
                <a:lnTo>
                  <a:pt x="1529454" y="305471"/>
                </a:lnTo>
                <a:lnTo>
                  <a:pt x="1571859" y="211274"/>
                </a:lnTo>
                <a:cubicBezTo>
                  <a:pt x="1577697" y="181775"/>
                  <a:pt x="1574034" y="164976"/>
                  <a:pt x="1579872" y="135477"/>
                </a:cubicBezTo>
                <a:cubicBezTo>
                  <a:pt x="1577903" y="80822"/>
                  <a:pt x="1629791" y="97694"/>
                  <a:pt x="1621471" y="35011"/>
                </a:cubicBezTo>
                <a:lnTo>
                  <a:pt x="162434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3">
            <a:extLst>
              <a:ext uri="{FF2B5EF4-FFF2-40B4-BE49-F238E27FC236}">
                <a16:creationId xmlns:a16="http://schemas.microsoft.com/office/drawing/2014/main" id="{F9144BB3-1F1B-46EF-A6F0-CF8404A56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312" y="454550"/>
            <a:ext cx="5045148" cy="594360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6">
            <a:extLst>
              <a:ext uri="{FF2B5EF4-FFF2-40B4-BE49-F238E27FC236}">
                <a16:creationId xmlns:a16="http://schemas.microsoft.com/office/drawing/2014/main" id="{8A46EB9C-AC4F-4D1E-AEF0-B96802965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455" y="186966"/>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A5CA89B-41D5-51F0-CDCB-1B47CA168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43" y="1205530"/>
            <a:ext cx="2126909" cy="212690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E69A68D3-18A4-683C-304C-C0AB1140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643" y="1196564"/>
            <a:ext cx="2131959" cy="2131959"/>
          </a:xfrm>
          <a:prstGeom prst="rect">
            <a:avLst/>
          </a:prstGeom>
        </p:spPr>
      </p:pic>
      <p:sp>
        <p:nvSpPr>
          <p:cNvPr id="4" name="TextBox 3">
            <a:extLst>
              <a:ext uri="{FF2B5EF4-FFF2-40B4-BE49-F238E27FC236}">
                <a16:creationId xmlns:a16="http://schemas.microsoft.com/office/drawing/2014/main" id="{EFFB9664-85F7-E29E-CD87-91FAD480BF44}"/>
              </a:ext>
            </a:extLst>
          </p:cNvPr>
          <p:cNvSpPr txBox="1"/>
          <p:nvPr/>
        </p:nvSpPr>
        <p:spPr>
          <a:xfrm>
            <a:off x="6095999" y="2147355"/>
            <a:ext cx="5086065" cy="4107021"/>
          </a:xfrm>
          <a:prstGeom prst="rect">
            <a:avLst/>
          </a:prstGeom>
        </p:spPr>
        <p:txBody>
          <a:bodyPr vert="horz" lIns="91440" tIns="45720" rIns="91440" bIns="45720" rtlCol="0">
            <a:normAutofit/>
          </a:bodyPr>
          <a:lstStyle/>
          <a:p>
            <a:pPr>
              <a:spcAft>
                <a:spcPts val="600"/>
              </a:spcAft>
            </a:pPr>
            <a:r>
              <a:rPr lang="en-US" i="1" spc="50" dirty="0">
                <a:solidFill>
                  <a:schemeClr val="tx1">
                    <a:lumMod val="85000"/>
                    <a:lumOff val="15000"/>
                  </a:schemeClr>
                </a:solidFill>
                <a:ea typeface="Batang" panose="02030600000101010101" pitchFamily="18" charset="-127"/>
              </a:rPr>
              <a:t>As we can’t consider the plastics, paper etc. as waste, because all of them are recyclable, we can handle them in these secondary transfer stations</a:t>
            </a:r>
          </a:p>
        </p:txBody>
      </p:sp>
      <p:pic>
        <p:nvPicPr>
          <p:cNvPr id="6" name="Picture 5">
            <a:extLst>
              <a:ext uri="{FF2B5EF4-FFF2-40B4-BE49-F238E27FC236}">
                <a16:creationId xmlns:a16="http://schemas.microsoft.com/office/drawing/2014/main" id="{38BE1E55-D476-A25D-B39D-F139E17FB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0" y="3593830"/>
            <a:ext cx="2126909" cy="1403759"/>
          </a:xfrm>
          <a:prstGeom prst="rect">
            <a:avLst/>
          </a:prstGeom>
        </p:spPr>
      </p:pic>
      <p:pic>
        <p:nvPicPr>
          <p:cNvPr id="8" name="Picture 7" descr="Background pattern&#10;&#10;Description automatically generated">
            <a:extLst>
              <a:ext uri="{FF2B5EF4-FFF2-40B4-BE49-F238E27FC236}">
                <a16:creationId xmlns:a16="http://schemas.microsoft.com/office/drawing/2014/main" id="{58F370D3-0D4A-CB0F-B83C-63798C8B97F8}"/>
              </a:ext>
            </a:extLst>
          </p:cNvPr>
          <p:cNvPicPr>
            <a:picLocks noChangeAspect="1"/>
          </p:cNvPicPr>
          <p:nvPr/>
        </p:nvPicPr>
        <p:blipFill rotWithShape="1">
          <a:blip r:embed="rId5"/>
          <a:srcRect l="1692" r="10017"/>
          <a:stretch/>
        </p:blipFill>
        <p:spPr>
          <a:xfrm flipH="1">
            <a:off x="3182643" y="3593830"/>
            <a:ext cx="2131959" cy="1207347"/>
          </a:xfrm>
          <a:prstGeom prst="rect">
            <a:avLst/>
          </a:prstGeom>
        </p:spPr>
      </p:pic>
    </p:spTree>
    <p:extLst>
      <p:ext uri="{BB962C8B-B14F-4D97-AF65-F5344CB8AC3E}">
        <p14:creationId xmlns:p14="http://schemas.microsoft.com/office/powerpoint/2010/main" val="2692111449"/>
      </p:ext>
    </p:extLst>
  </p:cSld>
  <p:clrMapOvr>
    <a:masterClrMapping/>
  </p:clrMapOvr>
</p:sld>
</file>

<file path=ppt/theme/theme1.xml><?xml version="1.0" encoding="utf-8"?>
<a:theme xmlns:a="http://schemas.openxmlformats.org/drawingml/2006/main" name="Archiv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170">
      <a:majorFont>
        <a:latin typeface="Yu Mincho"/>
        <a:ea typeface=""/>
        <a:cs typeface=""/>
      </a:majorFont>
      <a:minorFont>
        <a:latin typeface="Yu Minch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1126</TotalTime>
  <Words>791</Words>
  <Application>Microsoft Office PowerPoint</Application>
  <PresentationFormat>Widescreen</PresentationFormat>
  <Paragraphs>134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Yu Mincho</vt:lpstr>
      <vt:lpstr>Algerian</vt:lpstr>
      <vt:lpstr>Arial</vt:lpstr>
      <vt:lpstr>SourceSansPro-SemiBold</vt:lpstr>
      <vt:lpstr>ArchiveVTI</vt:lpstr>
      <vt:lpstr>Only Waste for Landfill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1804113 - Nazmus Sakib Pallab</dc:creator>
  <cp:lastModifiedBy>1804107@Ce.buet.ac.bd</cp:lastModifiedBy>
  <cp:revision>29</cp:revision>
  <dcterms:created xsi:type="dcterms:W3CDTF">2023-02-16T10:05:14Z</dcterms:created>
  <dcterms:modified xsi:type="dcterms:W3CDTF">2023-02-17T09:26:59Z</dcterms:modified>
</cp:coreProperties>
</file>